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33"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21619"/>
    <a:srgbClr val="0948CB"/>
    <a:srgbClr val="0B49CB"/>
    <a:srgbClr val="F2F4F8"/>
    <a:srgbClr val="1C7DDB"/>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61" d="100"/>
          <a:sy n="61" d="100"/>
        </p:scale>
        <p:origin x="1284"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B3435AC-AFCA-4928-ACFA-0226C7588913}" type="doc">
      <dgm:prSet loTypeId="urn:microsoft.com/office/officeart/2005/8/layout/hProcess9" loCatId="process" qsTypeId="urn:microsoft.com/office/officeart/2005/8/quickstyle/simple1" qsCatId="simple" csTypeId="urn:microsoft.com/office/officeart/2005/8/colors/colorful5" csCatId="colorful" phldr="1"/>
      <dgm:spPr/>
    </dgm:pt>
    <dgm:pt modelId="{C0DBE5A4-9C6A-4D8B-AF62-02FC86A61282}">
      <dgm:prSet phldrT="[Texte]"/>
      <dgm:spPr/>
      <dgm:t>
        <a:bodyPr/>
        <a:lstStyle/>
        <a:p>
          <a:r>
            <a:rPr lang="fr-FR" dirty="0" err="1"/>
            <a:t>Requests.json</a:t>
          </a:r>
          <a:r>
            <a:rPr lang="fr-FR" dirty="0"/>
            <a:t>()</a:t>
          </a:r>
        </a:p>
      </dgm:t>
    </dgm:pt>
    <dgm:pt modelId="{99EF262A-B9F2-45D1-892F-4A8462747FF0}" type="parTrans" cxnId="{BA4117D7-EC33-4C56-A5CE-E67DE7E06F53}">
      <dgm:prSet/>
      <dgm:spPr/>
      <dgm:t>
        <a:bodyPr/>
        <a:lstStyle/>
        <a:p>
          <a:endParaRPr lang="fr-FR"/>
        </a:p>
      </dgm:t>
    </dgm:pt>
    <dgm:pt modelId="{CC66E92C-D497-4A2D-8E45-52BC398E4AE9}" type="sibTrans" cxnId="{BA4117D7-EC33-4C56-A5CE-E67DE7E06F53}">
      <dgm:prSet/>
      <dgm:spPr/>
      <dgm:t>
        <a:bodyPr/>
        <a:lstStyle/>
        <a:p>
          <a:endParaRPr lang="fr-FR"/>
        </a:p>
      </dgm:t>
    </dgm:pt>
    <dgm:pt modelId="{3217B6EC-E68B-40CC-845E-4A2BC05B32D8}">
      <dgm:prSet phldrT="[Texte]"/>
      <dgm:spPr/>
      <dgm:t>
        <a:bodyPr/>
        <a:lstStyle/>
        <a:p>
          <a:r>
            <a:rPr lang="fr-FR" dirty="0" err="1"/>
            <a:t>Pandas.Dataframe</a:t>
          </a:r>
          <a:r>
            <a:rPr lang="fr-FR" dirty="0"/>
            <a:t>()</a:t>
          </a:r>
        </a:p>
      </dgm:t>
    </dgm:pt>
    <dgm:pt modelId="{42BC4E43-9FFA-4DDE-81B7-48873D61BEF3}" type="parTrans" cxnId="{540AF2B0-5051-4C2E-825C-A512645CB9F4}">
      <dgm:prSet/>
      <dgm:spPr/>
      <dgm:t>
        <a:bodyPr/>
        <a:lstStyle/>
        <a:p>
          <a:endParaRPr lang="fr-FR"/>
        </a:p>
      </dgm:t>
    </dgm:pt>
    <dgm:pt modelId="{D295449A-E437-42A2-B290-13F8886F6576}" type="sibTrans" cxnId="{540AF2B0-5051-4C2E-825C-A512645CB9F4}">
      <dgm:prSet/>
      <dgm:spPr/>
      <dgm:t>
        <a:bodyPr/>
        <a:lstStyle/>
        <a:p>
          <a:endParaRPr lang="fr-FR"/>
        </a:p>
      </dgm:t>
    </dgm:pt>
    <dgm:pt modelId="{7178570A-1928-4630-8E53-CEAE68A6FD7C}">
      <dgm:prSet phldrT="[Texte]"/>
      <dgm:spPr/>
      <dgm:t>
        <a:bodyPr/>
        <a:lstStyle/>
        <a:p>
          <a:r>
            <a:rPr lang="fr-FR" dirty="0" err="1"/>
            <a:t>Dealing</a:t>
          </a:r>
          <a:r>
            <a:rPr lang="fr-FR" dirty="0"/>
            <a:t> </a:t>
          </a:r>
          <a:r>
            <a:rPr lang="fr-FR" dirty="0" err="1"/>
            <a:t>with</a:t>
          </a:r>
          <a:r>
            <a:rPr lang="fr-FR" dirty="0"/>
            <a:t> </a:t>
          </a:r>
          <a:r>
            <a:rPr lang="fr-FR" dirty="0" err="1"/>
            <a:t>missing</a:t>
          </a:r>
          <a:r>
            <a:rPr lang="fr-FR" dirty="0"/>
            <a:t> values : </a:t>
          </a:r>
          <a:r>
            <a:rPr lang="fr-FR" dirty="0" err="1"/>
            <a:t>mean</a:t>
          </a:r>
          <a:r>
            <a:rPr lang="fr-FR" dirty="0"/>
            <a:t>()</a:t>
          </a:r>
        </a:p>
      </dgm:t>
    </dgm:pt>
    <dgm:pt modelId="{122A0F66-00A8-4564-A0E1-B35A3007E3F7}" type="parTrans" cxnId="{9F753C63-7EF2-41B1-BC2B-143A8F30FF3D}">
      <dgm:prSet/>
      <dgm:spPr/>
      <dgm:t>
        <a:bodyPr/>
        <a:lstStyle/>
        <a:p>
          <a:endParaRPr lang="fr-FR"/>
        </a:p>
      </dgm:t>
    </dgm:pt>
    <dgm:pt modelId="{1623CE98-DCFB-49FA-B52A-504D98F952A4}" type="sibTrans" cxnId="{9F753C63-7EF2-41B1-BC2B-143A8F30FF3D}">
      <dgm:prSet/>
      <dgm:spPr/>
      <dgm:t>
        <a:bodyPr/>
        <a:lstStyle/>
        <a:p>
          <a:endParaRPr lang="fr-FR"/>
        </a:p>
      </dgm:t>
    </dgm:pt>
    <dgm:pt modelId="{74E73219-69C5-4465-B33C-E992B47AF289}" type="pres">
      <dgm:prSet presAssocID="{3B3435AC-AFCA-4928-ACFA-0226C7588913}" presName="CompostProcess" presStyleCnt="0">
        <dgm:presLayoutVars>
          <dgm:dir/>
          <dgm:resizeHandles val="exact"/>
        </dgm:presLayoutVars>
      </dgm:prSet>
      <dgm:spPr/>
    </dgm:pt>
    <dgm:pt modelId="{C0A40422-C25E-4869-AA7C-A0E6875E83CC}" type="pres">
      <dgm:prSet presAssocID="{3B3435AC-AFCA-4928-ACFA-0226C7588913}" presName="arrow" presStyleLbl="bgShp" presStyleIdx="0" presStyleCnt="1"/>
      <dgm:spPr/>
    </dgm:pt>
    <dgm:pt modelId="{F3F90A74-4A0B-4787-8665-01947039A918}" type="pres">
      <dgm:prSet presAssocID="{3B3435AC-AFCA-4928-ACFA-0226C7588913}" presName="linearProcess" presStyleCnt="0"/>
      <dgm:spPr/>
    </dgm:pt>
    <dgm:pt modelId="{0A56189F-82AC-4405-B4A6-4E807A4FBBC4}" type="pres">
      <dgm:prSet presAssocID="{C0DBE5A4-9C6A-4D8B-AF62-02FC86A61282}" presName="textNode" presStyleLbl="node1" presStyleIdx="0" presStyleCnt="3">
        <dgm:presLayoutVars>
          <dgm:bulletEnabled val="1"/>
        </dgm:presLayoutVars>
      </dgm:prSet>
      <dgm:spPr/>
    </dgm:pt>
    <dgm:pt modelId="{718EF237-69C9-4325-9744-61B043660DC3}" type="pres">
      <dgm:prSet presAssocID="{CC66E92C-D497-4A2D-8E45-52BC398E4AE9}" presName="sibTrans" presStyleCnt="0"/>
      <dgm:spPr/>
    </dgm:pt>
    <dgm:pt modelId="{0241BC64-CC17-4FF2-961B-F1CC8ECBE6C6}" type="pres">
      <dgm:prSet presAssocID="{3217B6EC-E68B-40CC-845E-4A2BC05B32D8}" presName="textNode" presStyleLbl="node1" presStyleIdx="1" presStyleCnt="3">
        <dgm:presLayoutVars>
          <dgm:bulletEnabled val="1"/>
        </dgm:presLayoutVars>
      </dgm:prSet>
      <dgm:spPr/>
    </dgm:pt>
    <dgm:pt modelId="{3811744F-49AD-42D3-AA8E-19F8088306E2}" type="pres">
      <dgm:prSet presAssocID="{D295449A-E437-42A2-B290-13F8886F6576}" presName="sibTrans" presStyleCnt="0"/>
      <dgm:spPr/>
    </dgm:pt>
    <dgm:pt modelId="{DF27C5B1-861B-4CF0-AED4-5BB4940CC02B}" type="pres">
      <dgm:prSet presAssocID="{7178570A-1928-4630-8E53-CEAE68A6FD7C}" presName="textNode" presStyleLbl="node1" presStyleIdx="2" presStyleCnt="3">
        <dgm:presLayoutVars>
          <dgm:bulletEnabled val="1"/>
        </dgm:presLayoutVars>
      </dgm:prSet>
      <dgm:spPr/>
    </dgm:pt>
  </dgm:ptLst>
  <dgm:cxnLst>
    <dgm:cxn modelId="{33FD773E-E951-4F8C-BBAB-85FC87E92500}" type="presOf" srcId="{3B3435AC-AFCA-4928-ACFA-0226C7588913}" destId="{74E73219-69C5-4465-B33C-E992B47AF289}" srcOrd="0" destOrd="0" presId="urn:microsoft.com/office/officeart/2005/8/layout/hProcess9"/>
    <dgm:cxn modelId="{F823E161-824B-4BF8-8C09-2C52C086C8F1}" type="presOf" srcId="{C0DBE5A4-9C6A-4D8B-AF62-02FC86A61282}" destId="{0A56189F-82AC-4405-B4A6-4E807A4FBBC4}" srcOrd="0" destOrd="0" presId="urn:microsoft.com/office/officeart/2005/8/layout/hProcess9"/>
    <dgm:cxn modelId="{9F753C63-7EF2-41B1-BC2B-143A8F30FF3D}" srcId="{3B3435AC-AFCA-4928-ACFA-0226C7588913}" destId="{7178570A-1928-4630-8E53-CEAE68A6FD7C}" srcOrd="2" destOrd="0" parTransId="{122A0F66-00A8-4564-A0E1-B35A3007E3F7}" sibTransId="{1623CE98-DCFB-49FA-B52A-504D98F952A4}"/>
    <dgm:cxn modelId="{540AF2B0-5051-4C2E-825C-A512645CB9F4}" srcId="{3B3435AC-AFCA-4928-ACFA-0226C7588913}" destId="{3217B6EC-E68B-40CC-845E-4A2BC05B32D8}" srcOrd="1" destOrd="0" parTransId="{42BC4E43-9FFA-4DDE-81B7-48873D61BEF3}" sibTransId="{D295449A-E437-42A2-B290-13F8886F6576}"/>
    <dgm:cxn modelId="{BA4117D7-EC33-4C56-A5CE-E67DE7E06F53}" srcId="{3B3435AC-AFCA-4928-ACFA-0226C7588913}" destId="{C0DBE5A4-9C6A-4D8B-AF62-02FC86A61282}" srcOrd="0" destOrd="0" parTransId="{99EF262A-B9F2-45D1-892F-4A8462747FF0}" sibTransId="{CC66E92C-D497-4A2D-8E45-52BC398E4AE9}"/>
    <dgm:cxn modelId="{F91614ED-C372-48C6-BD10-9C5CA9D65A5F}" type="presOf" srcId="{3217B6EC-E68B-40CC-845E-4A2BC05B32D8}" destId="{0241BC64-CC17-4FF2-961B-F1CC8ECBE6C6}" srcOrd="0" destOrd="0" presId="urn:microsoft.com/office/officeart/2005/8/layout/hProcess9"/>
    <dgm:cxn modelId="{AA7334F7-ABDE-4C8B-92AC-6A2BD4523C9B}" type="presOf" srcId="{7178570A-1928-4630-8E53-CEAE68A6FD7C}" destId="{DF27C5B1-861B-4CF0-AED4-5BB4940CC02B}" srcOrd="0" destOrd="0" presId="urn:microsoft.com/office/officeart/2005/8/layout/hProcess9"/>
    <dgm:cxn modelId="{4318FFFC-82C8-49BB-87A5-9092E938F86E}" type="presParOf" srcId="{74E73219-69C5-4465-B33C-E992B47AF289}" destId="{C0A40422-C25E-4869-AA7C-A0E6875E83CC}" srcOrd="0" destOrd="0" presId="urn:microsoft.com/office/officeart/2005/8/layout/hProcess9"/>
    <dgm:cxn modelId="{CCDBE63F-F00A-47F5-BBEE-EE0AF5B159B7}" type="presParOf" srcId="{74E73219-69C5-4465-B33C-E992B47AF289}" destId="{F3F90A74-4A0B-4787-8665-01947039A918}" srcOrd="1" destOrd="0" presId="urn:microsoft.com/office/officeart/2005/8/layout/hProcess9"/>
    <dgm:cxn modelId="{6196CD1F-3E7E-4205-9531-FC0D3295626F}" type="presParOf" srcId="{F3F90A74-4A0B-4787-8665-01947039A918}" destId="{0A56189F-82AC-4405-B4A6-4E807A4FBBC4}" srcOrd="0" destOrd="0" presId="urn:microsoft.com/office/officeart/2005/8/layout/hProcess9"/>
    <dgm:cxn modelId="{E1C52A5B-7B35-48DD-A12F-0170F5D14155}" type="presParOf" srcId="{F3F90A74-4A0B-4787-8665-01947039A918}" destId="{718EF237-69C9-4325-9744-61B043660DC3}" srcOrd="1" destOrd="0" presId="urn:microsoft.com/office/officeart/2005/8/layout/hProcess9"/>
    <dgm:cxn modelId="{4F27ABDD-2027-4E56-8FA9-DD6BF8FA66BF}" type="presParOf" srcId="{F3F90A74-4A0B-4787-8665-01947039A918}" destId="{0241BC64-CC17-4FF2-961B-F1CC8ECBE6C6}" srcOrd="2" destOrd="0" presId="urn:microsoft.com/office/officeart/2005/8/layout/hProcess9"/>
    <dgm:cxn modelId="{62164602-2704-4DB2-9E37-57063B2C55E1}" type="presParOf" srcId="{F3F90A74-4A0B-4787-8665-01947039A918}" destId="{3811744F-49AD-42D3-AA8E-19F8088306E2}" srcOrd="3" destOrd="0" presId="urn:microsoft.com/office/officeart/2005/8/layout/hProcess9"/>
    <dgm:cxn modelId="{34BDC9CE-DE4B-4462-8442-103BB49EB745}" type="presParOf" srcId="{F3F90A74-4A0B-4787-8665-01947039A918}" destId="{DF27C5B1-861B-4CF0-AED4-5BB4940CC02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49598A3-DD0A-4F09-BC7B-49A7972538CB}" type="doc">
      <dgm:prSet loTypeId="urn:microsoft.com/office/officeart/2005/8/layout/StepDownProcess" loCatId="process" qsTypeId="urn:microsoft.com/office/officeart/2005/8/quickstyle/simple1" qsCatId="simple" csTypeId="urn:microsoft.com/office/officeart/2005/8/colors/colorful1" csCatId="colorful" phldr="1"/>
      <dgm:spPr/>
      <dgm:t>
        <a:bodyPr/>
        <a:lstStyle/>
        <a:p>
          <a:endParaRPr lang="fr-FR"/>
        </a:p>
      </dgm:t>
    </dgm:pt>
    <dgm:pt modelId="{507C82B7-7FA4-4FCC-8211-CC227EFBB68C}">
      <dgm:prSet phldrT="[Texte]"/>
      <dgm:spPr/>
      <dgm:t>
        <a:bodyPr/>
        <a:lstStyle/>
        <a:p>
          <a:r>
            <a:rPr lang="fr-FR" dirty="0" err="1"/>
            <a:t>requests.get</a:t>
          </a:r>
          <a:r>
            <a:rPr lang="fr-FR" dirty="0"/>
            <a:t>()</a:t>
          </a:r>
        </a:p>
      </dgm:t>
    </dgm:pt>
    <dgm:pt modelId="{E9BD952F-CA6A-4173-9D5F-3A732E8C8550}" type="parTrans" cxnId="{8A80D745-83BF-4D8C-8391-B24D2A0BED12}">
      <dgm:prSet/>
      <dgm:spPr/>
      <dgm:t>
        <a:bodyPr/>
        <a:lstStyle/>
        <a:p>
          <a:endParaRPr lang="fr-FR"/>
        </a:p>
      </dgm:t>
    </dgm:pt>
    <dgm:pt modelId="{D95D3F40-72D2-4EB6-B425-AD0621CEBE01}" type="sibTrans" cxnId="{8A80D745-83BF-4D8C-8391-B24D2A0BED12}">
      <dgm:prSet/>
      <dgm:spPr/>
      <dgm:t>
        <a:bodyPr/>
        <a:lstStyle/>
        <a:p>
          <a:endParaRPr lang="fr-FR"/>
        </a:p>
      </dgm:t>
    </dgm:pt>
    <dgm:pt modelId="{541622AF-1278-4982-8CB6-DA995698BFE1}">
      <dgm:prSet phldrT="[Texte]"/>
      <dgm:spPr/>
      <dgm:t>
        <a:bodyPr/>
        <a:lstStyle/>
        <a:p>
          <a:r>
            <a:rPr lang="fr-FR" dirty="0" err="1"/>
            <a:t>Beautiful</a:t>
          </a:r>
          <a:r>
            <a:rPr lang="fr-FR" dirty="0"/>
            <a:t> </a:t>
          </a:r>
          <a:r>
            <a:rPr lang="fr-FR" dirty="0" err="1"/>
            <a:t>soup</a:t>
          </a:r>
          <a:r>
            <a:rPr lang="fr-FR" dirty="0"/>
            <a:t> </a:t>
          </a:r>
          <a:r>
            <a:rPr lang="fr-FR" dirty="0" err="1"/>
            <a:t>object</a:t>
          </a:r>
          <a:endParaRPr lang="fr-FR" dirty="0"/>
        </a:p>
      </dgm:t>
    </dgm:pt>
    <dgm:pt modelId="{B85CC88D-A049-441C-87C3-1C72B68964B7}" type="parTrans" cxnId="{E347DF22-B66C-44F4-869B-C9D29ED357F5}">
      <dgm:prSet/>
      <dgm:spPr/>
      <dgm:t>
        <a:bodyPr/>
        <a:lstStyle/>
        <a:p>
          <a:endParaRPr lang="fr-FR"/>
        </a:p>
      </dgm:t>
    </dgm:pt>
    <dgm:pt modelId="{4E03E23B-D3A4-42D8-A906-2CA338728A5B}" type="sibTrans" cxnId="{E347DF22-B66C-44F4-869B-C9D29ED357F5}">
      <dgm:prSet/>
      <dgm:spPr/>
      <dgm:t>
        <a:bodyPr/>
        <a:lstStyle/>
        <a:p>
          <a:endParaRPr lang="fr-FR"/>
        </a:p>
      </dgm:t>
    </dgm:pt>
    <dgm:pt modelId="{A04D297F-AB26-492E-B675-FCEAD13513B7}">
      <dgm:prSet phldrT="[Texte]"/>
      <dgm:spPr/>
      <dgm:t>
        <a:bodyPr/>
        <a:lstStyle/>
        <a:p>
          <a:r>
            <a:rPr lang="fr-FR" dirty="0"/>
            <a:t>Web </a:t>
          </a:r>
          <a:r>
            <a:rPr lang="fr-FR" dirty="0" err="1"/>
            <a:t>scrap</a:t>
          </a:r>
          <a:r>
            <a:rPr lang="fr-FR" dirty="0"/>
            <a:t> table </a:t>
          </a:r>
          <a:r>
            <a:rPr lang="fr-FR" dirty="0" err="1"/>
            <a:t>using</a:t>
          </a:r>
          <a:r>
            <a:rPr lang="fr-FR" dirty="0"/>
            <a:t> </a:t>
          </a:r>
          <a:r>
            <a:rPr lang="fr-FR" dirty="0" err="1"/>
            <a:t>finad_all</a:t>
          </a:r>
          <a:r>
            <a:rPr lang="fr-FR" dirty="0"/>
            <a:t>-)</a:t>
          </a:r>
        </a:p>
      </dgm:t>
    </dgm:pt>
    <dgm:pt modelId="{9406FE46-2D50-4808-90A5-926DE1FC55C6}" type="parTrans" cxnId="{32E6D5A2-5BF7-49A2-B37D-4D6F5D12D95C}">
      <dgm:prSet/>
      <dgm:spPr/>
      <dgm:t>
        <a:bodyPr/>
        <a:lstStyle/>
        <a:p>
          <a:endParaRPr lang="fr-FR"/>
        </a:p>
      </dgm:t>
    </dgm:pt>
    <dgm:pt modelId="{6ADA4EFF-00E5-4DBF-93AB-6BA427FE3E9E}" type="sibTrans" cxnId="{32E6D5A2-5BF7-49A2-B37D-4D6F5D12D95C}">
      <dgm:prSet/>
      <dgm:spPr/>
      <dgm:t>
        <a:bodyPr/>
        <a:lstStyle/>
        <a:p>
          <a:endParaRPr lang="fr-FR"/>
        </a:p>
      </dgm:t>
    </dgm:pt>
    <dgm:pt modelId="{ADE440C3-FD52-4390-A62C-B2927FC3CB16}" type="pres">
      <dgm:prSet presAssocID="{B49598A3-DD0A-4F09-BC7B-49A7972538CB}" presName="rootnode" presStyleCnt="0">
        <dgm:presLayoutVars>
          <dgm:chMax/>
          <dgm:chPref/>
          <dgm:dir/>
          <dgm:animLvl val="lvl"/>
        </dgm:presLayoutVars>
      </dgm:prSet>
      <dgm:spPr/>
    </dgm:pt>
    <dgm:pt modelId="{DE89BC25-48C4-47E9-B9F3-96495A668C6B}" type="pres">
      <dgm:prSet presAssocID="{507C82B7-7FA4-4FCC-8211-CC227EFBB68C}" presName="composite" presStyleCnt="0"/>
      <dgm:spPr/>
    </dgm:pt>
    <dgm:pt modelId="{762B620C-1F6A-4CF2-86BA-AF71AC188BE5}" type="pres">
      <dgm:prSet presAssocID="{507C82B7-7FA4-4FCC-8211-CC227EFBB68C}" presName="bentUpArrow1" presStyleLbl="alignImgPlace1" presStyleIdx="0" presStyleCnt="2"/>
      <dgm:spPr/>
    </dgm:pt>
    <dgm:pt modelId="{3AABB858-6974-415D-9CDA-56AA2F4C7157}" type="pres">
      <dgm:prSet presAssocID="{507C82B7-7FA4-4FCC-8211-CC227EFBB68C}" presName="ParentText" presStyleLbl="node1" presStyleIdx="0" presStyleCnt="3">
        <dgm:presLayoutVars>
          <dgm:chMax val="1"/>
          <dgm:chPref val="1"/>
          <dgm:bulletEnabled val="1"/>
        </dgm:presLayoutVars>
      </dgm:prSet>
      <dgm:spPr/>
    </dgm:pt>
    <dgm:pt modelId="{CF3EC5A0-2C43-4322-9560-2D1FA0090763}" type="pres">
      <dgm:prSet presAssocID="{507C82B7-7FA4-4FCC-8211-CC227EFBB68C}" presName="ChildText" presStyleLbl="revTx" presStyleIdx="0" presStyleCnt="2">
        <dgm:presLayoutVars>
          <dgm:chMax val="0"/>
          <dgm:chPref val="0"/>
          <dgm:bulletEnabled val="1"/>
        </dgm:presLayoutVars>
      </dgm:prSet>
      <dgm:spPr/>
    </dgm:pt>
    <dgm:pt modelId="{F44C881F-A904-4831-9A14-82771DD4F612}" type="pres">
      <dgm:prSet presAssocID="{D95D3F40-72D2-4EB6-B425-AD0621CEBE01}" presName="sibTrans" presStyleCnt="0"/>
      <dgm:spPr/>
    </dgm:pt>
    <dgm:pt modelId="{4CE5909A-C7AD-4C01-8DC9-0550594C5EC7}" type="pres">
      <dgm:prSet presAssocID="{541622AF-1278-4982-8CB6-DA995698BFE1}" presName="composite" presStyleCnt="0"/>
      <dgm:spPr/>
    </dgm:pt>
    <dgm:pt modelId="{49AD1CD2-CF45-4528-B69A-C0D62A9B207C}" type="pres">
      <dgm:prSet presAssocID="{541622AF-1278-4982-8CB6-DA995698BFE1}" presName="bentUpArrow1" presStyleLbl="alignImgPlace1" presStyleIdx="1" presStyleCnt="2"/>
      <dgm:spPr/>
    </dgm:pt>
    <dgm:pt modelId="{A82B6409-2477-4111-A408-DE6D8727CF0C}" type="pres">
      <dgm:prSet presAssocID="{541622AF-1278-4982-8CB6-DA995698BFE1}" presName="ParentText" presStyleLbl="node1" presStyleIdx="1" presStyleCnt="3">
        <dgm:presLayoutVars>
          <dgm:chMax val="1"/>
          <dgm:chPref val="1"/>
          <dgm:bulletEnabled val="1"/>
        </dgm:presLayoutVars>
      </dgm:prSet>
      <dgm:spPr/>
    </dgm:pt>
    <dgm:pt modelId="{7219F855-3621-4821-86E8-F9460045D52F}" type="pres">
      <dgm:prSet presAssocID="{541622AF-1278-4982-8CB6-DA995698BFE1}" presName="ChildText" presStyleLbl="revTx" presStyleIdx="1" presStyleCnt="2">
        <dgm:presLayoutVars>
          <dgm:chMax val="0"/>
          <dgm:chPref val="0"/>
          <dgm:bulletEnabled val="1"/>
        </dgm:presLayoutVars>
      </dgm:prSet>
      <dgm:spPr/>
    </dgm:pt>
    <dgm:pt modelId="{8A19708B-84F9-4F52-8D18-415F0111A000}" type="pres">
      <dgm:prSet presAssocID="{4E03E23B-D3A4-42D8-A906-2CA338728A5B}" presName="sibTrans" presStyleCnt="0"/>
      <dgm:spPr/>
    </dgm:pt>
    <dgm:pt modelId="{399E27EF-968D-4419-9CE6-7E382C8DFCE3}" type="pres">
      <dgm:prSet presAssocID="{A04D297F-AB26-492E-B675-FCEAD13513B7}" presName="composite" presStyleCnt="0"/>
      <dgm:spPr/>
    </dgm:pt>
    <dgm:pt modelId="{B5E84BD0-6251-4AA9-A314-E8249094CF65}" type="pres">
      <dgm:prSet presAssocID="{A04D297F-AB26-492E-B675-FCEAD13513B7}" presName="ParentText" presStyleLbl="node1" presStyleIdx="2" presStyleCnt="3">
        <dgm:presLayoutVars>
          <dgm:chMax val="1"/>
          <dgm:chPref val="1"/>
          <dgm:bulletEnabled val="1"/>
        </dgm:presLayoutVars>
      </dgm:prSet>
      <dgm:spPr/>
    </dgm:pt>
  </dgm:ptLst>
  <dgm:cxnLst>
    <dgm:cxn modelId="{E347DF22-B66C-44F4-869B-C9D29ED357F5}" srcId="{B49598A3-DD0A-4F09-BC7B-49A7972538CB}" destId="{541622AF-1278-4982-8CB6-DA995698BFE1}" srcOrd="1" destOrd="0" parTransId="{B85CC88D-A049-441C-87C3-1C72B68964B7}" sibTransId="{4E03E23B-D3A4-42D8-A906-2CA338728A5B}"/>
    <dgm:cxn modelId="{8A80D745-83BF-4D8C-8391-B24D2A0BED12}" srcId="{B49598A3-DD0A-4F09-BC7B-49A7972538CB}" destId="{507C82B7-7FA4-4FCC-8211-CC227EFBB68C}" srcOrd="0" destOrd="0" parTransId="{E9BD952F-CA6A-4173-9D5F-3A732E8C8550}" sibTransId="{D95D3F40-72D2-4EB6-B425-AD0621CEBE01}"/>
    <dgm:cxn modelId="{1036547C-1CAE-4B8A-9649-0FBBA4FD8520}" type="presOf" srcId="{541622AF-1278-4982-8CB6-DA995698BFE1}" destId="{A82B6409-2477-4111-A408-DE6D8727CF0C}" srcOrd="0" destOrd="0" presId="urn:microsoft.com/office/officeart/2005/8/layout/StepDownProcess"/>
    <dgm:cxn modelId="{32E6D5A2-5BF7-49A2-B37D-4D6F5D12D95C}" srcId="{B49598A3-DD0A-4F09-BC7B-49A7972538CB}" destId="{A04D297F-AB26-492E-B675-FCEAD13513B7}" srcOrd="2" destOrd="0" parTransId="{9406FE46-2D50-4808-90A5-926DE1FC55C6}" sibTransId="{6ADA4EFF-00E5-4DBF-93AB-6BA427FE3E9E}"/>
    <dgm:cxn modelId="{239F7CB9-81AA-43EC-827C-0F1D0156B182}" type="presOf" srcId="{507C82B7-7FA4-4FCC-8211-CC227EFBB68C}" destId="{3AABB858-6974-415D-9CDA-56AA2F4C7157}" srcOrd="0" destOrd="0" presId="urn:microsoft.com/office/officeart/2005/8/layout/StepDownProcess"/>
    <dgm:cxn modelId="{1604B6C3-1FDB-4E5A-8F32-76C955A90D93}" type="presOf" srcId="{B49598A3-DD0A-4F09-BC7B-49A7972538CB}" destId="{ADE440C3-FD52-4390-A62C-B2927FC3CB16}" srcOrd="0" destOrd="0" presId="urn:microsoft.com/office/officeart/2005/8/layout/StepDownProcess"/>
    <dgm:cxn modelId="{32351FF5-9637-45C0-9F20-F22B8C638AF4}" type="presOf" srcId="{A04D297F-AB26-492E-B675-FCEAD13513B7}" destId="{B5E84BD0-6251-4AA9-A314-E8249094CF65}" srcOrd="0" destOrd="0" presId="urn:microsoft.com/office/officeart/2005/8/layout/StepDownProcess"/>
    <dgm:cxn modelId="{287778CE-2AA6-4C32-931B-52653CCD56EB}" type="presParOf" srcId="{ADE440C3-FD52-4390-A62C-B2927FC3CB16}" destId="{DE89BC25-48C4-47E9-B9F3-96495A668C6B}" srcOrd="0" destOrd="0" presId="urn:microsoft.com/office/officeart/2005/8/layout/StepDownProcess"/>
    <dgm:cxn modelId="{36971916-F2B7-4F7A-8B5D-735A59855B3D}" type="presParOf" srcId="{DE89BC25-48C4-47E9-B9F3-96495A668C6B}" destId="{762B620C-1F6A-4CF2-86BA-AF71AC188BE5}" srcOrd="0" destOrd="0" presId="urn:microsoft.com/office/officeart/2005/8/layout/StepDownProcess"/>
    <dgm:cxn modelId="{2D6E16D4-2ED9-4EF1-9A5E-D4E6B34A43EF}" type="presParOf" srcId="{DE89BC25-48C4-47E9-B9F3-96495A668C6B}" destId="{3AABB858-6974-415D-9CDA-56AA2F4C7157}" srcOrd="1" destOrd="0" presId="urn:microsoft.com/office/officeart/2005/8/layout/StepDownProcess"/>
    <dgm:cxn modelId="{906BFF78-0CA9-4675-A1F1-5A903C5752D0}" type="presParOf" srcId="{DE89BC25-48C4-47E9-B9F3-96495A668C6B}" destId="{CF3EC5A0-2C43-4322-9560-2D1FA0090763}" srcOrd="2" destOrd="0" presId="urn:microsoft.com/office/officeart/2005/8/layout/StepDownProcess"/>
    <dgm:cxn modelId="{BD4EF839-D998-4887-8876-1CFB80147036}" type="presParOf" srcId="{ADE440C3-FD52-4390-A62C-B2927FC3CB16}" destId="{F44C881F-A904-4831-9A14-82771DD4F612}" srcOrd="1" destOrd="0" presId="urn:microsoft.com/office/officeart/2005/8/layout/StepDownProcess"/>
    <dgm:cxn modelId="{009D337F-02B6-49E0-A1B1-CBE6DDB49DC0}" type="presParOf" srcId="{ADE440C3-FD52-4390-A62C-B2927FC3CB16}" destId="{4CE5909A-C7AD-4C01-8DC9-0550594C5EC7}" srcOrd="2" destOrd="0" presId="urn:microsoft.com/office/officeart/2005/8/layout/StepDownProcess"/>
    <dgm:cxn modelId="{37F5BC66-BBC9-4F33-8F51-109916C142A4}" type="presParOf" srcId="{4CE5909A-C7AD-4C01-8DC9-0550594C5EC7}" destId="{49AD1CD2-CF45-4528-B69A-C0D62A9B207C}" srcOrd="0" destOrd="0" presId="urn:microsoft.com/office/officeart/2005/8/layout/StepDownProcess"/>
    <dgm:cxn modelId="{6C78E8AD-3553-4046-B6DB-5271B7A5807C}" type="presParOf" srcId="{4CE5909A-C7AD-4C01-8DC9-0550594C5EC7}" destId="{A82B6409-2477-4111-A408-DE6D8727CF0C}" srcOrd="1" destOrd="0" presId="urn:microsoft.com/office/officeart/2005/8/layout/StepDownProcess"/>
    <dgm:cxn modelId="{94A8748B-C23E-41F7-99F6-88243F660325}" type="presParOf" srcId="{4CE5909A-C7AD-4C01-8DC9-0550594C5EC7}" destId="{7219F855-3621-4821-86E8-F9460045D52F}" srcOrd="2" destOrd="0" presId="urn:microsoft.com/office/officeart/2005/8/layout/StepDownProcess"/>
    <dgm:cxn modelId="{B1E61AF9-6E99-4B73-9241-C849FCDA4B02}" type="presParOf" srcId="{ADE440C3-FD52-4390-A62C-B2927FC3CB16}" destId="{8A19708B-84F9-4F52-8D18-415F0111A000}" srcOrd="3" destOrd="0" presId="urn:microsoft.com/office/officeart/2005/8/layout/StepDownProcess"/>
    <dgm:cxn modelId="{143672E2-A01F-4398-84BE-0F82560E0282}" type="presParOf" srcId="{ADE440C3-FD52-4390-A62C-B2927FC3CB16}" destId="{399E27EF-968D-4419-9CE6-7E382C8DFCE3}" srcOrd="4" destOrd="0" presId="urn:microsoft.com/office/officeart/2005/8/layout/StepDownProcess"/>
    <dgm:cxn modelId="{A3EC1477-D29D-45D4-96A7-EFCBE1E55ACA}" type="presParOf" srcId="{399E27EF-968D-4419-9CE6-7E382C8DFCE3}" destId="{B5E84BD0-6251-4AA9-A314-E8249094CF65}"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79B10EF-94B4-4F00-9CF4-97C72716B86E}" type="doc">
      <dgm:prSet loTypeId="urn:microsoft.com/office/officeart/2005/8/layout/process1" loCatId="process" qsTypeId="urn:microsoft.com/office/officeart/2005/8/quickstyle/simple1" qsCatId="simple" csTypeId="urn:microsoft.com/office/officeart/2005/8/colors/colorful5" csCatId="colorful" phldr="1"/>
      <dgm:spPr/>
    </dgm:pt>
    <dgm:pt modelId="{840301B1-7EEF-4AA1-A39F-B46593EEF80D}">
      <dgm:prSet phldrT="[Texte]"/>
      <dgm:spPr/>
      <dgm:t>
        <a:bodyPr/>
        <a:lstStyle/>
        <a:p>
          <a:r>
            <a:rPr lang="fr-FR" dirty="0" err="1"/>
            <a:t>Exploratory</a:t>
          </a:r>
          <a:r>
            <a:rPr lang="fr-FR" dirty="0"/>
            <a:t> </a:t>
          </a:r>
          <a:r>
            <a:rPr lang="fr-FR" dirty="0" err="1"/>
            <a:t>analysis</a:t>
          </a:r>
          <a:endParaRPr lang="fr-FR" dirty="0"/>
        </a:p>
      </dgm:t>
    </dgm:pt>
    <dgm:pt modelId="{65D681C1-5917-4D02-9D20-5522B6D19195}" type="parTrans" cxnId="{D3AB3C12-D946-458A-9B92-ED15B9284047}">
      <dgm:prSet/>
      <dgm:spPr/>
      <dgm:t>
        <a:bodyPr/>
        <a:lstStyle/>
        <a:p>
          <a:endParaRPr lang="fr-FR"/>
        </a:p>
      </dgm:t>
    </dgm:pt>
    <dgm:pt modelId="{6441A21F-4BEF-4073-BC3F-B0DE60F8084D}" type="sibTrans" cxnId="{D3AB3C12-D946-458A-9B92-ED15B9284047}">
      <dgm:prSet/>
      <dgm:spPr/>
      <dgm:t>
        <a:bodyPr/>
        <a:lstStyle/>
        <a:p>
          <a:endParaRPr lang="fr-FR"/>
        </a:p>
      </dgm:t>
    </dgm:pt>
    <dgm:pt modelId="{E6BC7911-55EA-41CD-AF3D-0B282A68CF1F}">
      <dgm:prSet phldrT="[Texte]"/>
      <dgm:spPr/>
      <dgm:t>
        <a:bodyPr/>
        <a:lstStyle/>
        <a:p>
          <a:r>
            <a:rPr lang="fr-FR" dirty="0" err="1"/>
            <a:t>Dealing</a:t>
          </a:r>
          <a:r>
            <a:rPr lang="fr-FR" dirty="0"/>
            <a:t> </a:t>
          </a:r>
          <a:r>
            <a:rPr lang="fr-FR" dirty="0" err="1"/>
            <a:t>with</a:t>
          </a:r>
          <a:r>
            <a:rPr lang="fr-FR" dirty="0"/>
            <a:t> </a:t>
          </a:r>
          <a:r>
            <a:rPr lang="fr-FR" dirty="0" err="1"/>
            <a:t>missing</a:t>
          </a:r>
          <a:r>
            <a:rPr lang="fr-FR" dirty="0"/>
            <a:t> values</a:t>
          </a:r>
        </a:p>
      </dgm:t>
    </dgm:pt>
    <dgm:pt modelId="{B90C903B-D116-4B08-9571-4BF578051BEF}" type="parTrans" cxnId="{07302B89-B820-4528-A0C2-9473019A712B}">
      <dgm:prSet/>
      <dgm:spPr/>
      <dgm:t>
        <a:bodyPr/>
        <a:lstStyle/>
        <a:p>
          <a:endParaRPr lang="fr-FR"/>
        </a:p>
      </dgm:t>
    </dgm:pt>
    <dgm:pt modelId="{BF10FB11-E012-49C4-B8D7-0A69210D5ECF}" type="sibTrans" cxnId="{07302B89-B820-4528-A0C2-9473019A712B}">
      <dgm:prSet/>
      <dgm:spPr/>
      <dgm:t>
        <a:bodyPr/>
        <a:lstStyle/>
        <a:p>
          <a:endParaRPr lang="fr-FR"/>
        </a:p>
      </dgm:t>
    </dgm:pt>
    <dgm:pt modelId="{534E5072-CEC4-4E46-A258-9B87B12F264B}">
      <dgm:prSet phldrT="[Texte]"/>
      <dgm:spPr/>
      <dgm:t>
        <a:bodyPr/>
        <a:lstStyle/>
        <a:p>
          <a:r>
            <a:rPr lang="fr-FR" dirty="0" err="1"/>
            <a:t>Creating</a:t>
          </a:r>
          <a:r>
            <a:rPr lang="fr-FR" dirty="0"/>
            <a:t> </a:t>
          </a:r>
          <a:r>
            <a:rPr lang="fr-FR" dirty="0" err="1"/>
            <a:t>numerical</a:t>
          </a:r>
          <a:r>
            <a:rPr lang="fr-FR" dirty="0"/>
            <a:t> labels </a:t>
          </a:r>
          <a:r>
            <a:rPr lang="fr-FR" dirty="0" err="1"/>
            <a:t>instead</a:t>
          </a:r>
          <a:r>
            <a:rPr lang="fr-FR" dirty="0"/>
            <a:t> of </a:t>
          </a:r>
          <a:r>
            <a:rPr lang="fr-FR" dirty="0" err="1"/>
            <a:t>words</a:t>
          </a:r>
          <a:endParaRPr lang="fr-FR" dirty="0"/>
        </a:p>
      </dgm:t>
    </dgm:pt>
    <dgm:pt modelId="{68BAF4F7-2175-43A4-9A85-CAAB99EEF0E7}" type="parTrans" cxnId="{9A94DE8B-6B36-461A-BE3F-7097CEEDDA47}">
      <dgm:prSet/>
      <dgm:spPr/>
      <dgm:t>
        <a:bodyPr/>
        <a:lstStyle/>
        <a:p>
          <a:endParaRPr lang="fr-FR"/>
        </a:p>
      </dgm:t>
    </dgm:pt>
    <dgm:pt modelId="{4D8B95E4-31C7-4778-A04C-917786963DAA}" type="sibTrans" cxnId="{9A94DE8B-6B36-461A-BE3F-7097CEEDDA47}">
      <dgm:prSet/>
      <dgm:spPr/>
      <dgm:t>
        <a:bodyPr/>
        <a:lstStyle/>
        <a:p>
          <a:endParaRPr lang="fr-FR"/>
        </a:p>
      </dgm:t>
    </dgm:pt>
    <dgm:pt modelId="{7E147443-4FC4-403A-B47D-C579A2C951A0}" type="pres">
      <dgm:prSet presAssocID="{379B10EF-94B4-4F00-9CF4-97C72716B86E}" presName="Name0" presStyleCnt="0">
        <dgm:presLayoutVars>
          <dgm:dir/>
          <dgm:resizeHandles val="exact"/>
        </dgm:presLayoutVars>
      </dgm:prSet>
      <dgm:spPr/>
    </dgm:pt>
    <dgm:pt modelId="{42A27E64-5B5E-4CB4-AD15-0D03C8C05630}" type="pres">
      <dgm:prSet presAssocID="{840301B1-7EEF-4AA1-A39F-B46593EEF80D}" presName="node" presStyleLbl="node1" presStyleIdx="0" presStyleCnt="3">
        <dgm:presLayoutVars>
          <dgm:bulletEnabled val="1"/>
        </dgm:presLayoutVars>
      </dgm:prSet>
      <dgm:spPr/>
    </dgm:pt>
    <dgm:pt modelId="{27F91402-5BBA-48BA-916F-86E30E1353EB}" type="pres">
      <dgm:prSet presAssocID="{6441A21F-4BEF-4073-BC3F-B0DE60F8084D}" presName="sibTrans" presStyleLbl="sibTrans2D1" presStyleIdx="0" presStyleCnt="2"/>
      <dgm:spPr/>
    </dgm:pt>
    <dgm:pt modelId="{87C80015-2B84-4AF6-B7C6-AB3C68B57EC2}" type="pres">
      <dgm:prSet presAssocID="{6441A21F-4BEF-4073-BC3F-B0DE60F8084D}" presName="connectorText" presStyleLbl="sibTrans2D1" presStyleIdx="0" presStyleCnt="2"/>
      <dgm:spPr/>
    </dgm:pt>
    <dgm:pt modelId="{53B7F14D-AB4E-43D9-8374-B29F3CED87E8}" type="pres">
      <dgm:prSet presAssocID="{E6BC7911-55EA-41CD-AF3D-0B282A68CF1F}" presName="node" presStyleLbl="node1" presStyleIdx="1" presStyleCnt="3">
        <dgm:presLayoutVars>
          <dgm:bulletEnabled val="1"/>
        </dgm:presLayoutVars>
      </dgm:prSet>
      <dgm:spPr/>
    </dgm:pt>
    <dgm:pt modelId="{DAD4AAAC-C933-4D54-A90D-A8C3C0033384}" type="pres">
      <dgm:prSet presAssocID="{BF10FB11-E012-49C4-B8D7-0A69210D5ECF}" presName="sibTrans" presStyleLbl="sibTrans2D1" presStyleIdx="1" presStyleCnt="2"/>
      <dgm:spPr/>
    </dgm:pt>
    <dgm:pt modelId="{C2897672-351B-4999-8A13-DA057DB4E6F7}" type="pres">
      <dgm:prSet presAssocID="{BF10FB11-E012-49C4-B8D7-0A69210D5ECF}" presName="connectorText" presStyleLbl="sibTrans2D1" presStyleIdx="1" presStyleCnt="2"/>
      <dgm:spPr/>
    </dgm:pt>
    <dgm:pt modelId="{DA4F2B3D-5F99-4D94-AA25-ACBB820BFDC8}" type="pres">
      <dgm:prSet presAssocID="{534E5072-CEC4-4E46-A258-9B87B12F264B}" presName="node" presStyleLbl="node1" presStyleIdx="2" presStyleCnt="3">
        <dgm:presLayoutVars>
          <dgm:bulletEnabled val="1"/>
        </dgm:presLayoutVars>
      </dgm:prSet>
      <dgm:spPr/>
    </dgm:pt>
  </dgm:ptLst>
  <dgm:cxnLst>
    <dgm:cxn modelId="{A8FF150B-03F7-4592-9066-607BE98AAADD}" type="presOf" srcId="{840301B1-7EEF-4AA1-A39F-B46593EEF80D}" destId="{42A27E64-5B5E-4CB4-AD15-0D03C8C05630}" srcOrd="0" destOrd="0" presId="urn:microsoft.com/office/officeart/2005/8/layout/process1"/>
    <dgm:cxn modelId="{D3AB3C12-D946-458A-9B92-ED15B9284047}" srcId="{379B10EF-94B4-4F00-9CF4-97C72716B86E}" destId="{840301B1-7EEF-4AA1-A39F-B46593EEF80D}" srcOrd="0" destOrd="0" parTransId="{65D681C1-5917-4D02-9D20-5522B6D19195}" sibTransId="{6441A21F-4BEF-4073-BC3F-B0DE60F8084D}"/>
    <dgm:cxn modelId="{33D9BF2E-7C08-46BC-A9D1-5A66D72E3D8C}" type="presOf" srcId="{379B10EF-94B4-4F00-9CF4-97C72716B86E}" destId="{7E147443-4FC4-403A-B47D-C579A2C951A0}" srcOrd="0" destOrd="0" presId="urn:microsoft.com/office/officeart/2005/8/layout/process1"/>
    <dgm:cxn modelId="{553CD063-3429-47B2-A779-D612F4C9A405}" type="presOf" srcId="{534E5072-CEC4-4E46-A258-9B87B12F264B}" destId="{DA4F2B3D-5F99-4D94-AA25-ACBB820BFDC8}" srcOrd="0" destOrd="0" presId="urn:microsoft.com/office/officeart/2005/8/layout/process1"/>
    <dgm:cxn modelId="{763AEC46-5DD1-4318-A50C-E06500FD690B}" type="presOf" srcId="{BF10FB11-E012-49C4-B8D7-0A69210D5ECF}" destId="{DAD4AAAC-C933-4D54-A90D-A8C3C0033384}" srcOrd="0" destOrd="0" presId="urn:microsoft.com/office/officeart/2005/8/layout/process1"/>
    <dgm:cxn modelId="{07302B89-B820-4528-A0C2-9473019A712B}" srcId="{379B10EF-94B4-4F00-9CF4-97C72716B86E}" destId="{E6BC7911-55EA-41CD-AF3D-0B282A68CF1F}" srcOrd="1" destOrd="0" parTransId="{B90C903B-D116-4B08-9571-4BF578051BEF}" sibTransId="{BF10FB11-E012-49C4-B8D7-0A69210D5ECF}"/>
    <dgm:cxn modelId="{9A94DE8B-6B36-461A-BE3F-7097CEEDDA47}" srcId="{379B10EF-94B4-4F00-9CF4-97C72716B86E}" destId="{534E5072-CEC4-4E46-A258-9B87B12F264B}" srcOrd="2" destOrd="0" parTransId="{68BAF4F7-2175-43A4-9A85-CAAB99EEF0E7}" sibTransId="{4D8B95E4-31C7-4778-A04C-917786963DAA}"/>
    <dgm:cxn modelId="{050FB7A9-A9E6-44D7-BFB7-F2263066D90B}" type="presOf" srcId="{6441A21F-4BEF-4073-BC3F-B0DE60F8084D}" destId="{87C80015-2B84-4AF6-B7C6-AB3C68B57EC2}" srcOrd="1" destOrd="0" presId="urn:microsoft.com/office/officeart/2005/8/layout/process1"/>
    <dgm:cxn modelId="{43BC00C3-9D29-4BB3-B818-1E17E76C0B80}" type="presOf" srcId="{6441A21F-4BEF-4073-BC3F-B0DE60F8084D}" destId="{27F91402-5BBA-48BA-916F-86E30E1353EB}" srcOrd="0" destOrd="0" presId="urn:microsoft.com/office/officeart/2005/8/layout/process1"/>
    <dgm:cxn modelId="{D69C50CF-EB52-4775-A3F7-BC1FBA634376}" type="presOf" srcId="{BF10FB11-E012-49C4-B8D7-0A69210D5ECF}" destId="{C2897672-351B-4999-8A13-DA057DB4E6F7}" srcOrd="1" destOrd="0" presId="urn:microsoft.com/office/officeart/2005/8/layout/process1"/>
    <dgm:cxn modelId="{F70819F8-C2F2-4DF5-8831-65BE306D28EA}" type="presOf" srcId="{E6BC7911-55EA-41CD-AF3D-0B282A68CF1F}" destId="{53B7F14D-AB4E-43D9-8374-B29F3CED87E8}" srcOrd="0" destOrd="0" presId="urn:microsoft.com/office/officeart/2005/8/layout/process1"/>
    <dgm:cxn modelId="{8CB8413C-0B0E-4F00-9023-9E4B56E222A0}" type="presParOf" srcId="{7E147443-4FC4-403A-B47D-C579A2C951A0}" destId="{42A27E64-5B5E-4CB4-AD15-0D03C8C05630}" srcOrd="0" destOrd="0" presId="urn:microsoft.com/office/officeart/2005/8/layout/process1"/>
    <dgm:cxn modelId="{E0D6B45F-0341-4FD5-97FC-C39F42873679}" type="presParOf" srcId="{7E147443-4FC4-403A-B47D-C579A2C951A0}" destId="{27F91402-5BBA-48BA-916F-86E30E1353EB}" srcOrd="1" destOrd="0" presId="urn:microsoft.com/office/officeart/2005/8/layout/process1"/>
    <dgm:cxn modelId="{E1BD3056-7A43-40AC-AE58-BE16A3D46C63}" type="presParOf" srcId="{27F91402-5BBA-48BA-916F-86E30E1353EB}" destId="{87C80015-2B84-4AF6-B7C6-AB3C68B57EC2}" srcOrd="0" destOrd="0" presId="urn:microsoft.com/office/officeart/2005/8/layout/process1"/>
    <dgm:cxn modelId="{A580A867-AF65-4B04-BA6C-36F49ABCE490}" type="presParOf" srcId="{7E147443-4FC4-403A-B47D-C579A2C951A0}" destId="{53B7F14D-AB4E-43D9-8374-B29F3CED87E8}" srcOrd="2" destOrd="0" presId="urn:microsoft.com/office/officeart/2005/8/layout/process1"/>
    <dgm:cxn modelId="{C99C99F4-5100-4074-A867-F1F25778713F}" type="presParOf" srcId="{7E147443-4FC4-403A-B47D-C579A2C951A0}" destId="{DAD4AAAC-C933-4D54-A90D-A8C3C0033384}" srcOrd="3" destOrd="0" presId="urn:microsoft.com/office/officeart/2005/8/layout/process1"/>
    <dgm:cxn modelId="{0A216A91-E4FC-483E-AEAC-B7357F1C795C}" type="presParOf" srcId="{DAD4AAAC-C933-4D54-A90D-A8C3C0033384}" destId="{C2897672-351B-4999-8A13-DA057DB4E6F7}" srcOrd="0" destOrd="0" presId="urn:microsoft.com/office/officeart/2005/8/layout/process1"/>
    <dgm:cxn modelId="{40939AA5-9504-4938-9891-FAC9BCD89801}" type="presParOf" srcId="{7E147443-4FC4-403A-B47D-C579A2C951A0}" destId="{DA4F2B3D-5F99-4D94-AA25-ACBB820BFDC8}"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A40422-C25E-4869-AA7C-A0E6875E83CC}">
      <dsp:nvSpPr>
        <dsp:cNvPr id="0" name=""/>
        <dsp:cNvSpPr/>
      </dsp:nvSpPr>
      <dsp:spPr>
        <a:xfrm>
          <a:off x="478080" y="0"/>
          <a:ext cx="5418250" cy="4420031"/>
        </a:xfrm>
        <a:prstGeom prst="rightArrow">
          <a:avLst/>
        </a:prstGeom>
        <a:solidFill>
          <a:schemeClr val="accent5">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A56189F-82AC-4405-B4A6-4E807A4FBBC4}">
      <dsp:nvSpPr>
        <dsp:cNvPr id="0" name=""/>
        <dsp:cNvSpPr/>
      </dsp:nvSpPr>
      <dsp:spPr>
        <a:xfrm>
          <a:off x="6847" y="1326009"/>
          <a:ext cx="2051763" cy="1768012"/>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fr-FR" sz="1700" kern="1200" dirty="0" err="1"/>
            <a:t>Requests.json</a:t>
          </a:r>
          <a:r>
            <a:rPr lang="fr-FR" sz="1700" kern="1200" dirty="0"/>
            <a:t>()</a:t>
          </a:r>
        </a:p>
      </dsp:txBody>
      <dsp:txXfrm>
        <a:off x="93154" y="1412316"/>
        <a:ext cx="1879149" cy="1595398"/>
      </dsp:txXfrm>
    </dsp:sp>
    <dsp:sp modelId="{0241BC64-CC17-4FF2-961B-F1CC8ECBE6C6}">
      <dsp:nvSpPr>
        <dsp:cNvPr id="0" name=""/>
        <dsp:cNvSpPr/>
      </dsp:nvSpPr>
      <dsp:spPr>
        <a:xfrm>
          <a:off x="2161324" y="1326009"/>
          <a:ext cx="2051763" cy="1768012"/>
        </a:xfrm>
        <a:prstGeom prst="round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fr-FR" sz="1700" kern="1200" dirty="0" err="1"/>
            <a:t>Pandas.Dataframe</a:t>
          </a:r>
          <a:r>
            <a:rPr lang="fr-FR" sz="1700" kern="1200" dirty="0"/>
            <a:t>()</a:t>
          </a:r>
        </a:p>
      </dsp:txBody>
      <dsp:txXfrm>
        <a:off x="2247631" y="1412316"/>
        <a:ext cx="1879149" cy="1595398"/>
      </dsp:txXfrm>
    </dsp:sp>
    <dsp:sp modelId="{DF27C5B1-861B-4CF0-AED4-5BB4940CC02B}">
      <dsp:nvSpPr>
        <dsp:cNvPr id="0" name=""/>
        <dsp:cNvSpPr/>
      </dsp:nvSpPr>
      <dsp:spPr>
        <a:xfrm>
          <a:off x="4315800" y="1326009"/>
          <a:ext cx="2051763" cy="1768012"/>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fr-FR" sz="1700" kern="1200" dirty="0" err="1"/>
            <a:t>Dealing</a:t>
          </a:r>
          <a:r>
            <a:rPr lang="fr-FR" sz="1700" kern="1200" dirty="0"/>
            <a:t> </a:t>
          </a:r>
          <a:r>
            <a:rPr lang="fr-FR" sz="1700" kern="1200" dirty="0" err="1"/>
            <a:t>with</a:t>
          </a:r>
          <a:r>
            <a:rPr lang="fr-FR" sz="1700" kern="1200" dirty="0"/>
            <a:t> </a:t>
          </a:r>
          <a:r>
            <a:rPr lang="fr-FR" sz="1700" kern="1200" dirty="0" err="1"/>
            <a:t>missing</a:t>
          </a:r>
          <a:r>
            <a:rPr lang="fr-FR" sz="1700" kern="1200" dirty="0"/>
            <a:t> values : </a:t>
          </a:r>
          <a:r>
            <a:rPr lang="fr-FR" sz="1700" kern="1200" dirty="0" err="1"/>
            <a:t>mean</a:t>
          </a:r>
          <a:r>
            <a:rPr lang="fr-FR" sz="1700" kern="1200" dirty="0"/>
            <a:t>()</a:t>
          </a:r>
        </a:p>
      </dsp:txBody>
      <dsp:txXfrm>
        <a:off x="4402107" y="1412316"/>
        <a:ext cx="1879149" cy="159539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2B620C-1F6A-4CF2-86BA-AF71AC188BE5}">
      <dsp:nvSpPr>
        <dsp:cNvPr id="0" name=""/>
        <dsp:cNvSpPr/>
      </dsp:nvSpPr>
      <dsp:spPr>
        <a:xfrm rot="5400000">
          <a:off x="613429" y="1248964"/>
          <a:ext cx="1104601" cy="1257549"/>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AABB858-6974-415D-9CDA-56AA2F4C7157}">
      <dsp:nvSpPr>
        <dsp:cNvPr id="0" name=""/>
        <dsp:cNvSpPr/>
      </dsp:nvSpPr>
      <dsp:spPr>
        <a:xfrm>
          <a:off x="320777" y="24491"/>
          <a:ext cx="1859498" cy="1301588"/>
        </a:xfrm>
        <a:prstGeom prst="roundRect">
          <a:avLst>
            <a:gd name="adj" fmla="val 1667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fr-FR" sz="2100" kern="1200" dirty="0" err="1"/>
            <a:t>requests.get</a:t>
          </a:r>
          <a:r>
            <a:rPr lang="fr-FR" sz="2100" kern="1200" dirty="0"/>
            <a:t>()</a:t>
          </a:r>
        </a:p>
      </dsp:txBody>
      <dsp:txXfrm>
        <a:off x="384327" y="88041"/>
        <a:ext cx="1732398" cy="1174488"/>
      </dsp:txXfrm>
    </dsp:sp>
    <dsp:sp modelId="{CF3EC5A0-2C43-4322-9560-2D1FA0090763}">
      <dsp:nvSpPr>
        <dsp:cNvPr id="0" name=""/>
        <dsp:cNvSpPr/>
      </dsp:nvSpPr>
      <dsp:spPr>
        <a:xfrm>
          <a:off x="2180275" y="148627"/>
          <a:ext cx="1352422" cy="1052001"/>
        </a:xfrm>
        <a:prstGeom prst="rect">
          <a:avLst/>
        </a:prstGeom>
        <a:noFill/>
        <a:ln>
          <a:noFill/>
        </a:ln>
        <a:effectLst/>
      </dsp:spPr>
      <dsp:style>
        <a:lnRef idx="0">
          <a:scrgbClr r="0" g="0" b="0"/>
        </a:lnRef>
        <a:fillRef idx="0">
          <a:scrgbClr r="0" g="0" b="0"/>
        </a:fillRef>
        <a:effectRef idx="0">
          <a:scrgbClr r="0" g="0" b="0"/>
        </a:effectRef>
        <a:fontRef idx="minor"/>
      </dsp:style>
    </dsp:sp>
    <dsp:sp modelId="{49AD1CD2-CF45-4528-B69A-C0D62A9B207C}">
      <dsp:nvSpPr>
        <dsp:cNvPr id="0" name=""/>
        <dsp:cNvSpPr/>
      </dsp:nvSpPr>
      <dsp:spPr>
        <a:xfrm rot="5400000">
          <a:off x="2155151" y="2711077"/>
          <a:ext cx="1104601" cy="1257549"/>
        </a:xfrm>
        <a:prstGeom prst="bentUpArrow">
          <a:avLst>
            <a:gd name="adj1" fmla="val 32840"/>
            <a:gd name="adj2" fmla="val 25000"/>
            <a:gd name="adj3" fmla="val 35780"/>
          </a:avLst>
        </a:prstGeom>
        <a:solidFill>
          <a:schemeClr val="accent1">
            <a:tint val="50000"/>
            <a:hueOff val="-12719064"/>
            <a:satOff val="34075"/>
            <a:lumOff val="1237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82B6409-2477-4111-A408-DE6D8727CF0C}">
      <dsp:nvSpPr>
        <dsp:cNvPr id="0" name=""/>
        <dsp:cNvSpPr/>
      </dsp:nvSpPr>
      <dsp:spPr>
        <a:xfrm>
          <a:off x="1862499" y="1486605"/>
          <a:ext cx="1859498" cy="1301588"/>
        </a:xfrm>
        <a:prstGeom prst="roundRect">
          <a:avLst>
            <a:gd name="adj" fmla="val 1667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fr-FR" sz="2100" kern="1200" dirty="0" err="1"/>
            <a:t>Beautiful</a:t>
          </a:r>
          <a:r>
            <a:rPr lang="fr-FR" sz="2100" kern="1200" dirty="0"/>
            <a:t> </a:t>
          </a:r>
          <a:r>
            <a:rPr lang="fr-FR" sz="2100" kern="1200" dirty="0" err="1"/>
            <a:t>soup</a:t>
          </a:r>
          <a:r>
            <a:rPr lang="fr-FR" sz="2100" kern="1200" dirty="0"/>
            <a:t> </a:t>
          </a:r>
          <a:r>
            <a:rPr lang="fr-FR" sz="2100" kern="1200" dirty="0" err="1"/>
            <a:t>object</a:t>
          </a:r>
          <a:endParaRPr lang="fr-FR" sz="2100" kern="1200" dirty="0"/>
        </a:p>
      </dsp:txBody>
      <dsp:txXfrm>
        <a:off x="1926049" y="1550155"/>
        <a:ext cx="1732398" cy="1174488"/>
      </dsp:txXfrm>
    </dsp:sp>
    <dsp:sp modelId="{7219F855-3621-4821-86E8-F9460045D52F}">
      <dsp:nvSpPr>
        <dsp:cNvPr id="0" name=""/>
        <dsp:cNvSpPr/>
      </dsp:nvSpPr>
      <dsp:spPr>
        <a:xfrm>
          <a:off x="3721997" y="1610741"/>
          <a:ext cx="1352422" cy="1052001"/>
        </a:xfrm>
        <a:prstGeom prst="rect">
          <a:avLst/>
        </a:prstGeom>
        <a:noFill/>
        <a:ln>
          <a:noFill/>
        </a:ln>
        <a:effectLst/>
      </dsp:spPr>
      <dsp:style>
        <a:lnRef idx="0">
          <a:scrgbClr r="0" g="0" b="0"/>
        </a:lnRef>
        <a:fillRef idx="0">
          <a:scrgbClr r="0" g="0" b="0"/>
        </a:fillRef>
        <a:effectRef idx="0">
          <a:scrgbClr r="0" g="0" b="0"/>
        </a:effectRef>
        <a:fontRef idx="minor"/>
      </dsp:style>
    </dsp:sp>
    <dsp:sp modelId="{B5E84BD0-6251-4AA9-A314-E8249094CF65}">
      <dsp:nvSpPr>
        <dsp:cNvPr id="0" name=""/>
        <dsp:cNvSpPr/>
      </dsp:nvSpPr>
      <dsp:spPr>
        <a:xfrm>
          <a:off x="3404221" y="2948718"/>
          <a:ext cx="1859498" cy="1301588"/>
        </a:xfrm>
        <a:prstGeom prst="roundRect">
          <a:avLst>
            <a:gd name="adj" fmla="val 1667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fr-FR" sz="2100" kern="1200" dirty="0"/>
            <a:t>Web </a:t>
          </a:r>
          <a:r>
            <a:rPr lang="fr-FR" sz="2100" kern="1200" dirty="0" err="1"/>
            <a:t>scrap</a:t>
          </a:r>
          <a:r>
            <a:rPr lang="fr-FR" sz="2100" kern="1200" dirty="0"/>
            <a:t> table </a:t>
          </a:r>
          <a:r>
            <a:rPr lang="fr-FR" sz="2100" kern="1200" dirty="0" err="1"/>
            <a:t>using</a:t>
          </a:r>
          <a:r>
            <a:rPr lang="fr-FR" sz="2100" kern="1200" dirty="0"/>
            <a:t> </a:t>
          </a:r>
          <a:r>
            <a:rPr lang="fr-FR" sz="2100" kern="1200" dirty="0" err="1"/>
            <a:t>finad_all</a:t>
          </a:r>
          <a:r>
            <a:rPr lang="fr-FR" sz="2100" kern="1200" dirty="0"/>
            <a:t>-)</a:t>
          </a:r>
        </a:p>
      </dsp:txBody>
      <dsp:txXfrm>
        <a:off x="3467771" y="3012268"/>
        <a:ext cx="1732398" cy="117448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A27E64-5B5E-4CB4-AD15-0D03C8C05630}">
      <dsp:nvSpPr>
        <dsp:cNvPr id="0" name=""/>
        <dsp:cNvSpPr/>
      </dsp:nvSpPr>
      <dsp:spPr>
        <a:xfrm>
          <a:off x="8165" y="500965"/>
          <a:ext cx="2440604" cy="1464362"/>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fr-FR" sz="2500" kern="1200" dirty="0" err="1"/>
            <a:t>Exploratory</a:t>
          </a:r>
          <a:r>
            <a:rPr lang="fr-FR" sz="2500" kern="1200" dirty="0"/>
            <a:t> </a:t>
          </a:r>
          <a:r>
            <a:rPr lang="fr-FR" sz="2500" kern="1200" dirty="0" err="1"/>
            <a:t>analysis</a:t>
          </a:r>
          <a:endParaRPr lang="fr-FR" sz="2500" kern="1200" dirty="0"/>
        </a:p>
      </dsp:txBody>
      <dsp:txXfrm>
        <a:off x="51055" y="543855"/>
        <a:ext cx="2354824" cy="1378582"/>
      </dsp:txXfrm>
    </dsp:sp>
    <dsp:sp modelId="{27F91402-5BBA-48BA-916F-86E30E1353EB}">
      <dsp:nvSpPr>
        <dsp:cNvPr id="0" name=""/>
        <dsp:cNvSpPr/>
      </dsp:nvSpPr>
      <dsp:spPr>
        <a:xfrm>
          <a:off x="2692830" y="930512"/>
          <a:ext cx="517408" cy="605269"/>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fr-FR" sz="2000" kern="1200"/>
        </a:p>
      </dsp:txBody>
      <dsp:txXfrm>
        <a:off x="2692830" y="1051566"/>
        <a:ext cx="362186" cy="363161"/>
      </dsp:txXfrm>
    </dsp:sp>
    <dsp:sp modelId="{53B7F14D-AB4E-43D9-8374-B29F3CED87E8}">
      <dsp:nvSpPr>
        <dsp:cNvPr id="0" name=""/>
        <dsp:cNvSpPr/>
      </dsp:nvSpPr>
      <dsp:spPr>
        <a:xfrm>
          <a:off x="3425011" y="500965"/>
          <a:ext cx="2440604" cy="1464362"/>
        </a:xfrm>
        <a:prstGeom prst="roundRect">
          <a:avLst>
            <a:gd name="adj" fmla="val 10000"/>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fr-FR" sz="2500" kern="1200" dirty="0" err="1"/>
            <a:t>Dealing</a:t>
          </a:r>
          <a:r>
            <a:rPr lang="fr-FR" sz="2500" kern="1200" dirty="0"/>
            <a:t> </a:t>
          </a:r>
          <a:r>
            <a:rPr lang="fr-FR" sz="2500" kern="1200" dirty="0" err="1"/>
            <a:t>with</a:t>
          </a:r>
          <a:r>
            <a:rPr lang="fr-FR" sz="2500" kern="1200" dirty="0"/>
            <a:t> </a:t>
          </a:r>
          <a:r>
            <a:rPr lang="fr-FR" sz="2500" kern="1200" dirty="0" err="1"/>
            <a:t>missing</a:t>
          </a:r>
          <a:r>
            <a:rPr lang="fr-FR" sz="2500" kern="1200" dirty="0"/>
            <a:t> values</a:t>
          </a:r>
        </a:p>
      </dsp:txBody>
      <dsp:txXfrm>
        <a:off x="3467901" y="543855"/>
        <a:ext cx="2354824" cy="1378582"/>
      </dsp:txXfrm>
    </dsp:sp>
    <dsp:sp modelId="{DAD4AAAC-C933-4D54-A90D-A8C3C0033384}">
      <dsp:nvSpPr>
        <dsp:cNvPr id="0" name=""/>
        <dsp:cNvSpPr/>
      </dsp:nvSpPr>
      <dsp:spPr>
        <a:xfrm>
          <a:off x="6109676" y="930512"/>
          <a:ext cx="517408" cy="605269"/>
        </a:xfrm>
        <a:prstGeom prst="rightArrow">
          <a:avLst>
            <a:gd name="adj1" fmla="val 60000"/>
            <a:gd name="adj2" fmla="val 50000"/>
          </a:avLst>
        </a:prstGeom>
        <a:solidFill>
          <a:schemeClr val="accent5">
            <a:hueOff val="-6758543"/>
            <a:satOff val="-17419"/>
            <a:lumOff val="-1176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fr-FR" sz="2000" kern="1200"/>
        </a:p>
      </dsp:txBody>
      <dsp:txXfrm>
        <a:off x="6109676" y="1051566"/>
        <a:ext cx="362186" cy="363161"/>
      </dsp:txXfrm>
    </dsp:sp>
    <dsp:sp modelId="{DA4F2B3D-5F99-4D94-AA25-ACBB820BFDC8}">
      <dsp:nvSpPr>
        <dsp:cNvPr id="0" name=""/>
        <dsp:cNvSpPr/>
      </dsp:nvSpPr>
      <dsp:spPr>
        <a:xfrm>
          <a:off x="6841857" y="500965"/>
          <a:ext cx="2440604" cy="1464362"/>
        </a:xfrm>
        <a:prstGeom prst="roundRect">
          <a:avLst>
            <a:gd name="adj" fmla="val 10000"/>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fr-FR" sz="2500" kern="1200" dirty="0" err="1"/>
            <a:t>Creating</a:t>
          </a:r>
          <a:r>
            <a:rPr lang="fr-FR" sz="2500" kern="1200" dirty="0"/>
            <a:t> </a:t>
          </a:r>
          <a:r>
            <a:rPr lang="fr-FR" sz="2500" kern="1200" dirty="0" err="1"/>
            <a:t>numerical</a:t>
          </a:r>
          <a:r>
            <a:rPr lang="fr-FR" sz="2500" kern="1200" dirty="0"/>
            <a:t> labels </a:t>
          </a:r>
          <a:r>
            <a:rPr lang="fr-FR" sz="2500" kern="1200" dirty="0" err="1"/>
            <a:t>instead</a:t>
          </a:r>
          <a:r>
            <a:rPr lang="fr-FR" sz="2500" kern="1200" dirty="0"/>
            <a:t> of </a:t>
          </a:r>
          <a:r>
            <a:rPr lang="fr-FR" sz="2500" kern="1200" dirty="0" err="1"/>
            <a:t>words</a:t>
          </a:r>
          <a:endParaRPr lang="fr-FR" sz="2500" kern="1200" dirty="0"/>
        </a:p>
      </dsp:txBody>
      <dsp:txXfrm>
        <a:off x="6884747" y="543855"/>
        <a:ext cx="2354824" cy="1378582"/>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2/15/2024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jpeg>
</file>

<file path=ppt/media/image28.png>
</file>

<file path=ppt/media/image29.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2/15/2024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&lt;Almahdi OUBIHI&gt;</a:t>
            </a:r>
          </a:p>
          <a:p>
            <a:r>
              <a:rPr lang="en-US" dirty="0">
                <a:solidFill>
                  <a:schemeClr val="bg2"/>
                </a:solidFill>
                <a:latin typeface="Abadi" panose="020B0604020104020204" pitchFamily="34" charset="0"/>
                <a:ea typeface="SF Pro" pitchFamily="2" charset="0"/>
                <a:cs typeface="SF Pro" pitchFamily="2" charset="0"/>
              </a:rPr>
              <a:t>&lt;14 February 2024&gt;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4"/>
            <a:ext cx="9091744" cy="4801317"/>
          </a:xfrm>
          <a:prstGeom prst="rect">
            <a:avLst/>
          </a:prstGeom>
        </p:spPr>
        <p:txBody>
          <a:bodyPr/>
          <a:lstStyle/>
          <a:p>
            <a:r>
              <a:rPr lang="en-US" sz="2200" dirty="0">
                <a:solidFill>
                  <a:schemeClr val="accent3">
                    <a:lumMod val="25000"/>
                  </a:schemeClr>
                </a:solidFill>
                <a:latin typeface="Abadi" panose="020B0604020104020204" pitchFamily="34" charset="0"/>
              </a:rPr>
              <a:t>We loaded the csv dataset into a pandas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Then using powerful panadas and NumPy's methods we Identifies missing values; we addressed them accordingly.</a:t>
            </a:r>
          </a:p>
          <a:p>
            <a:r>
              <a:rPr lang="en-US" sz="2200" dirty="0">
                <a:solidFill>
                  <a:schemeClr val="accent3">
                    <a:lumMod val="25000"/>
                  </a:schemeClr>
                </a:solidFill>
                <a:latin typeface="Abadi" panose="020B0604020104020204" pitchFamily="34" charset="0"/>
              </a:rPr>
              <a:t>We created landing outcome labels’ class. To replace phrases by [0,1] values.</a:t>
            </a: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https://github.com/Alma-Soul/Coursera.git</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Diagramme 1">
            <a:extLst>
              <a:ext uri="{FF2B5EF4-FFF2-40B4-BE49-F238E27FC236}">
                <a16:creationId xmlns:a16="http://schemas.microsoft.com/office/drawing/2014/main" id="{2DBD9F2E-8BC0-27E9-CB26-B6FE46942A74}"/>
              </a:ext>
            </a:extLst>
          </p:cNvPr>
          <p:cNvGraphicFramePr/>
          <p:nvPr>
            <p:extLst>
              <p:ext uri="{D42A27DB-BD31-4B8C-83A1-F6EECF244321}">
                <p14:modId xmlns:p14="http://schemas.microsoft.com/office/powerpoint/2010/main" val="1699352859"/>
              </p:ext>
            </p:extLst>
          </p:nvPr>
        </p:nvGraphicFramePr>
        <p:xfrm>
          <a:off x="993914" y="3190317"/>
          <a:ext cx="9290628" cy="24662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Higher flight numbers are more successful for all three launching sites.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8" name="Image 7">
            <a:extLst>
              <a:ext uri="{FF2B5EF4-FFF2-40B4-BE49-F238E27FC236}">
                <a16:creationId xmlns:a16="http://schemas.microsoft.com/office/drawing/2014/main" id="{D8D6A8EA-9C81-1D6A-CB25-A25C06B2A68B}"/>
              </a:ext>
            </a:extLst>
          </p:cNvPr>
          <p:cNvPicPr>
            <a:picLocks noChangeAspect="1"/>
          </p:cNvPicPr>
          <p:nvPr/>
        </p:nvPicPr>
        <p:blipFill>
          <a:blip r:embed="rId3"/>
          <a:stretch>
            <a:fillRect/>
          </a:stretch>
        </p:blipFill>
        <p:spPr>
          <a:xfrm>
            <a:off x="5137751" y="1658938"/>
            <a:ext cx="6772275" cy="4210050"/>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CCAFS site has higher success rate for heavy payloads.</a:t>
            </a:r>
          </a:p>
          <a:p>
            <a:pPr>
              <a:lnSpc>
                <a:spcPct val="100000"/>
              </a:lnSpc>
              <a:spcBef>
                <a:spcPts val="1400"/>
              </a:spcBef>
            </a:pPr>
            <a:r>
              <a:rPr lang="en-US" sz="2200" dirty="0">
                <a:solidFill>
                  <a:schemeClr val="accent3">
                    <a:lumMod val="25000"/>
                  </a:schemeClr>
                </a:solidFill>
                <a:latin typeface="Abadi" panose="020B0604020104020204" pitchFamily="34" charset="0"/>
              </a:rPr>
              <a:t>There are no heavy payloads launched from VAFB site.</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Image 5">
            <a:extLst>
              <a:ext uri="{FF2B5EF4-FFF2-40B4-BE49-F238E27FC236}">
                <a16:creationId xmlns:a16="http://schemas.microsoft.com/office/drawing/2014/main" id="{339E5BA8-1499-5DDA-4148-0647A25417D3}"/>
              </a:ext>
            </a:extLst>
          </p:cNvPr>
          <p:cNvPicPr>
            <a:picLocks noChangeAspect="1"/>
          </p:cNvPicPr>
          <p:nvPr/>
        </p:nvPicPr>
        <p:blipFill>
          <a:blip r:embed="rId3"/>
          <a:stretch>
            <a:fillRect/>
          </a:stretch>
        </p:blipFill>
        <p:spPr>
          <a:xfrm>
            <a:off x="4994257" y="1671295"/>
            <a:ext cx="6543675" cy="4210050"/>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293174" y="1457813"/>
            <a:ext cx="10127833" cy="891250"/>
          </a:xfrm>
          <a:prstGeom prst="rect">
            <a:avLst/>
          </a:prstGeom>
        </p:spPr>
        <p:txBody>
          <a:bodyPr>
            <a:normAutofit/>
          </a:bodyPr>
          <a:lstStyle/>
          <a:p>
            <a:endParaRPr lang="en-US" sz="24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8" name="Image 7">
            <a:extLst>
              <a:ext uri="{FF2B5EF4-FFF2-40B4-BE49-F238E27FC236}">
                <a16:creationId xmlns:a16="http://schemas.microsoft.com/office/drawing/2014/main" id="{7BBF2AB0-CFC4-FD8D-4E03-8F92922FFA63}"/>
              </a:ext>
            </a:extLst>
          </p:cNvPr>
          <p:cNvPicPr>
            <a:picLocks noChangeAspect="1"/>
          </p:cNvPicPr>
          <p:nvPr/>
        </p:nvPicPr>
        <p:blipFill>
          <a:blip r:embed="rId3"/>
          <a:stretch>
            <a:fillRect/>
          </a:stretch>
        </p:blipFill>
        <p:spPr>
          <a:xfrm>
            <a:off x="1556241" y="1903438"/>
            <a:ext cx="6436875" cy="4781367"/>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293174" y="1457813"/>
            <a:ext cx="5250305" cy="366598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number of flight seems to be correlated with LEO orbit.</a:t>
            </a:r>
          </a:p>
          <a:p>
            <a:pPr>
              <a:lnSpc>
                <a:spcPct val="100000"/>
              </a:lnSpc>
              <a:spcBef>
                <a:spcPts val="1400"/>
              </a:spcBef>
            </a:pPr>
            <a:r>
              <a:rPr lang="en-US" sz="2200" dirty="0">
                <a:solidFill>
                  <a:schemeClr val="accent3">
                    <a:lumMod val="25000"/>
                  </a:schemeClr>
                </a:solidFill>
                <a:latin typeface="Abadi" panose="020B0604020104020204" pitchFamily="34" charset="0"/>
              </a:rPr>
              <a:t>Meanwhile it doesn’t seem to be any relationship between these parameters for GTO and ISS.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Image 5">
            <a:extLst>
              <a:ext uri="{FF2B5EF4-FFF2-40B4-BE49-F238E27FC236}">
                <a16:creationId xmlns:a16="http://schemas.microsoft.com/office/drawing/2014/main" id="{75A1E3FF-E6DF-4EC3-A259-C27CA91684A8}"/>
              </a:ext>
            </a:extLst>
          </p:cNvPr>
          <p:cNvPicPr>
            <a:picLocks noChangeAspect="1"/>
          </p:cNvPicPr>
          <p:nvPr/>
        </p:nvPicPr>
        <p:blipFill>
          <a:blip r:embed="rId2"/>
          <a:stretch>
            <a:fillRect/>
          </a:stretch>
        </p:blipFill>
        <p:spPr>
          <a:xfrm>
            <a:off x="5543479" y="1365081"/>
            <a:ext cx="6513975" cy="4660492"/>
          </a:xfrm>
          <a:prstGeom prst="rect">
            <a:avLst/>
          </a:prstGeom>
        </p:spPr>
      </p:pic>
    </p:spTree>
    <p:extLst>
      <p:ext uri="{BB962C8B-B14F-4D97-AF65-F5344CB8AC3E}">
        <p14:creationId xmlns:p14="http://schemas.microsoft.com/office/powerpoint/2010/main" val="6084371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13490"/>
            <a:ext cx="4495672" cy="4367854"/>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number of flight seems to be correlated with LEO orbit.</a:t>
            </a:r>
          </a:p>
          <a:p>
            <a:pPr>
              <a:lnSpc>
                <a:spcPct val="100000"/>
              </a:lnSpc>
              <a:spcBef>
                <a:spcPts val="1400"/>
              </a:spcBef>
            </a:pPr>
            <a:r>
              <a:rPr lang="en-US" sz="2200" dirty="0">
                <a:solidFill>
                  <a:schemeClr val="accent3">
                    <a:lumMod val="25000"/>
                  </a:schemeClr>
                </a:solidFill>
                <a:latin typeface="Abadi" panose="020B0604020104020204" pitchFamily="34" charset="0"/>
              </a:rPr>
              <a:t>Meanwhile it doesn’t seem to be any relationship between these parameters for GTO and ISS.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Image 1">
            <a:extLst>
              <a:ext uri="{FF2B5EF4-FFF2-40B4-BE49-F238E27FC236}">
                <a16:creationId xmlns:a16="http://schemas.microsoft.com/office/drawing/2014/main" id="{41274F1D-5EDE-8F5A-6C88-6560057F0243}"/>
              </a:ext>
            </a:extLst>
          </p:cNvPr>
          <p:cNvPicPr>
            <a:picLocks noChangeAspect="1"/>
          </p:cNvPicPr>
          <p:nvPr/>
        </p:nvPicPr>
        <p:blipFill>
          <a:blip r:embed="rId3"/>
          <a:stretch>
            <a:fillRect/>
          </a:stretch>
        </p:blipFill>
        <p:spPr>
          <a:xfrm>
            <a:off x="5543479" y="1365081"/>
            <a:ext cx="6513975" cy="4660492"/>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442086"/>
            <a:ext cx="4875549" cy="4426902"/>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LEO orbit shows a better landing success rate for </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Image 5">
            <a:extLst>
              <a:ext uri="{FF2B5EF4-FFF2-40B4-BE49-F238E27FC236}">
                <a16:creationId xmlns:a16="http://schemas.microsoft.com/office/drawing/2014/main" id="{4A8C420B-DB6C-46AB-76D2-B2EAC3623A09}"/>
              </a:ext>
            </a:extLst>
          </p:cNvPr>
          <p:cNvPicPr>
            <a:picLocks noChangeAspect="1"/>
          </p:cNvPicPr>
          <p:nvPr/>
        </p:nvPicPr>
        <p:blipFill>
          <a:blip r:embed="rId3"/>
          <a:stretch>
            <a:fillRect/>
          </a:stretch>
        </p:blipFill>
        <p:spPr>
          <a:xfrm>
            <a:off x="5818981" y="1442086"/>
            <a:ext cx="6138424" cy="4542434"/>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4621796"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Success rate increases over time.</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Image 5">
            <a:extLst>
              <a:ext uri="{FF2B5EF4-FFF2-40B4-BE49-F238E27FC236}">
                <a16:creationId xmlns:a16="http://schemas.microsoft.com/office/drawing/2014/main" id="{6DA053BA-A0BE-DB02-57C8-0873BE61F1AA}"/>
              </a:ext>
            </a:extLst>
          </p:cNvPr>
          <p:cNvPicPr>
            <a:picLocks noChangeAspect="1"/>
          </p:cNvPicPr>
          <p:nvPr/>
        </p:nvPicPr>
        <p:blipFill>
          <a:blip r:embed="rId3"/>
          <a:stretch>
            <a:fillRect/>
          </a:stretch>
        </p:blipFill>
        <p:spPr>
          <a:xfrm>
            <a:off x="5530849" y="1461102"/>
            <a:ext cx="6367845" cy="4564471"/>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5517931"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Space missions use four launch sites as shown beside.</a:t>
            </a:r>
          </a:p>
          <a:p>
            <a:pPr>
              <a:lnSpc>
                <a:spcPct val="100000"/>
              </a:lnSpc>
              <a:spcBef>
                <a:spcPts val="1400"/>
              </a:spcBef>
            </a:pPr>
            <a:r>
              <a:rPr lang="en-US" sz="2200" dirty="0">
                <a:solidFill>
                  <a:schemeClr val="accent3">
                    <a:lumMod val="25000"/>
                  </a:schemeClr>
                </a:solidFill>
                <a:latin typeface="Abadi" panose="020B0604020104020204" pitchFamily="34" charset="0"/>
              </a:rPr>
              <a:t>Keyword to use is “distinct”.</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Image 5">
            <a:extLst>
              <a:ext uri="{FF2B5EF4-FFF2-40B4-BE49-F238E27FC236}">
                <a16:creationId xmlns:a16="http://schemas.microsoft.com/office/drawing/2014/main" id="{B00DF61B-F2C8-BBA6-A85F-D80D49EC2151}"/>
              </a:ext>
            </a:extLst>
          </p:cNvPr>
          <p:cNvPicPr>
            <a:picLocks noChangeAspect="1"/>
          </p:cNvPicPr>
          <p:nvPr/>
        </p:nvPicPr>
        <p:blipFill>
          <a:blip r:embed="rId3"/>
          <a:stretch>
            <a:fillRect/>
          </a:stretch>
        </p:blipFill>
        <p:spPr>
          <a:xfrm>
            <a:off x="6351661" y="1825625"/>
            <a:ext cx="5517930" cy="3462022"/>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775384"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the key word “like” on column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we </a:t>
            </a:r>
            <a:r>
              <a:rPr lang="en-US" sz="2200" dirty="0" err="1">
                <a:solidFill>
                  <a:schemeClr val="accent3">
                    <a:lumMod val="25000"/>
                  </a:schemeClr>
                </a:solidFill>
                <a:latin typeface="Abadi" panose="020B0604020104020204" pitchFamily="34" charset="0"/>
              </a:rPr>
              <a:t>substructed</a:t>
            </a:r>
            <a:r>
              <a:rPr lang="en-US" sz="2200" dirty="0">
                <a:solidFill>
                  <a:schemeClr val="accent3">
                    <a:lumMod val="25000"/>
                  </a:schemeClr>
                </a:solidFill>
                <a:latin typeface="Abadi" panose="020B0604020104020204" pitchFamily="34" charset="0"/>
              </a:rPr>
              <a:t> all sites whose names start with “CCA”</a:t>
            </a:r>
          </a:p>
          <a:p>
            <a:pPr>
              <a:lnSpc>
                <a:spcPct val="100000"/>
              </a:lnSpc>
              <a:spcBef>
                <a:spcPts val="1400"/>
              </a:spcBef>
            </a:pPr>
            <a:r>
              <a:rPr lang="en-US" sz="2200" dirty="0">
                <a:solidFill>
                  <a:schemeClr val="accent3">
                    <a:lumMod val="25000"/>
                  </a:schemeClr>
                </a:solidFill>
                <a:latin typeface="Abadi" panose="020B0604020104020204" pitchFamily="34" charset="0"/>
              </a:rPr>
              <a:t>Key word “limit” is used to select first 5 rows.</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Image 5">
            <a:extLst>
              <a:ext uri="{FF2B5EF4-FFF2-40B4-BE49-F238E27FC236}">
                <a16:creationId xmlns:a16="http://schemas.microsoft.com/office/drawing/2014/main" id="{D34CC3F6-DA1C-1320-150A-8B9261D6BDAE}"/>
              </a:ext>
            </a:extLst>
          </p:cNvPr>
          <p:cNvPicPr>
            <a:picLocks noChangeAspect="1"/>
          </p:cNvPicPr>
          <p:nvPr/>
        </p:nvPicPr>
        <p:blipFill>
          <a:blip r:embed="rId3"/>
          <a:stretch>
            <a:fillRect/>
          </a:stretch>
        </p:blipFill>
        <p:spPr>
          <a:xfrm>
            <a:off x="6022599" y="1571979"/>
            <a:ext cx="6169401" cy="3714041"/>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103511"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key word sum on column PAYLOAD_MASS__KG_ we get total payload mass.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Image 5">
            <a:extLst>
              <a:ext uri="{FF2B5EF4-FFF2-40B4-BE49-F238E27FC236}">
                <a16:creationId xmlns:a16="http://schemas.microsoft.com/office/drawing/2014/main" id="{9FFDEB3E-FB84-0D1B-1808-4D08ED1279F6}"/>
              </a:ext>
            </a:extLst>
          </p:cNvPr>
          <p:cNvPicPr>
            <a:picLocks noChangeAspect="1"/>
          </p:cNvPicPr>
          <p:nvPr/>
        </p:nvPicPr>
        <p:blipFill>
          <a:blip r:embed="rId3"/>
          <a:stretch>
            <a:fillRect/>
          </a:stretch>
        </p:blipFill>
        <p:spPr>
          <a:xfrm>
            <a:off x="5873522" y="2192069"/>
            <a:ext cx="6215838" cy="2473862"/>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473474"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AVG() to get average value.</a:t>
            </a:r>
          </a:p>
          <a:p>
            <a:pPr>
              <a:lnSpc>
                <a:spcPct val="100000"/>
              </a:lnSpc>
              <a:spcBef>
                <a:spcPts val="1400"/>
              </a:spcBef>
            </a:pPr>
            <a:r>
              <a:rPr lang="en-US" sz="2200" dirty="0">
                <a:solidFill>
                  <a:schemeClr val="accent3">
                    <a:lumMod val="25000"/>
                  </a:schemeClr>
                </a:solidFill>
                <a:latin typeface="Abadi" panose="020B0604020104020204" pitchFamily="34" charset="0"/>
              </a:rPr>
              <a:t>“Like” to filter on F9 v1.1 </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Image 5">
            <a:extLst>
              <a:ext uri="{FF2B5EF4-FFF2-40B4-BE49-F238E27FC236}">
                <a16:creationId xmlns:a16="http://schemas.microsoft.com/office/drawing/2014/main" id="{4700A0A2-7B21-9408-3E80-D45D7C747804}"/>
              </a:ext>
            </a:extLst>
          </p:cNvPr>
          <p:cNvPicPr>
            <a:picLocks noChangeAspect="1"/>
          </p:cNvPicPr>
          <p:nvPr/>
        </p:nvPicPr>
        <p:blipFill>
          <a:blip r:embed="rId3"/>
          <a:stretch>
            <a:fillRect/>
          </a:stretch>
        </p:blipFill>
        <p:spPr>
          <a:xfrm>
            <a:off x="6096000" y="1825625"/>
            <a:ext cx="5827584" cy="2998532"/>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089706"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first successful landing </a:t>
            </a:r>
            <a:r>
              <a:rPr lang="en-US" sz="2200" dirty="0" err="1">
                <a:solidFill>
                  <a:schemeClr val="accent3">
                    <a:lumMod val="25000"/>
                  </a:schemeClr>
                </a:solidFill>
                <a:latin typeface="Abadi" panose="020B0604020104020204" pitchFamily="34" charset="0"/>
              </a:rPr>
              <a:t>wa</a:t>
            </a:r>
            <a:r>
              <a:rPr lang="en-US" sz="2200" dirty="0">
                <a:solidFill>
                  <a:schemeClr val="accent3">
                    <a:lumMod val="25000"/>
                  </a:schemeClr>
                </a:solidFill>
                <a:latin typeface="Abadi" panose="020B0604020104020204" pitchFamily="34" charset="0"/>
              </a:rPr>
              <a:t> 2010-06-04.</a:t>
            </a:r>
          </a:p>
          <a:p>
            <a:pPr>
              <a:lnSpc>
                <a:spcPct val="100000"/>
              </a:lnSpc>
              <a:spcBef>
                <a:spcPts val="1400"/>
              </a:spcBef>
            </a:pPr>
            <a:r>
              <a:rPr lang="en-US" sz="2200" dirty="0">
                <a:solidFill>
                  <a:schemeClr val="accent3">
                    <a:lumMod val="25000"/>
                  </a:schemeClr>
                </a:solidFill>
                <a:latin typeface="Abadi" panose="020B0604020104020204" pitchFamily="34" charset="0"/>
              </a:rPr>
              <a:t>We used min() on column Date and a predicament with </a:t>
            </a:r>
            <a:r>
              <a:rPr lang="en-US" sz="2200" dirty="0" err="1">
                <a:solidFill>
                  <a:schemeClr val="accent3">
                    <a:lumMod val="25000"/>
                  </a:schemeClr>
                </a:solidFill>
                <a:latin typeface="Abadi" panose="020B0604020104020204" pitchFamily="34" charset="0"/>
              </a:rPr>
              <a:t>Mission_Outcome</a:t>
            </a:r>
            <a:r>
              <a:rPr lang="en-US" sz="2200" dirty="0">
                <a:solidFill>
                  <a:schemeClr val="accent3">
                    <a:lumMod val="25000"/>
                  </a:schemeClr>
                </a:solidFill>
                <a:latin typeface="Abadi" panose="020B0604020104020204" pitchFamily="34" charset="0"/>
              </a:rPr>
              <a:t>.</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Image 5">
            <a:extLst>
              <a:ext uri="{FF2B5EF4-FFF2-40B4-BE49-F238E27FC236}">
                <a16:creationId xmlns:a16="http://schemas.microsoft.com/office/drawing/2014/main" id="{15AC12A2-7EF3-A644-CE53-60B7B6389CE4}"/>
              </a:ext>
            </a:extLst>
          </p:cNvPr>
          <p:cNvPicPr>
            <a:picLocks noChangeAspect="1"/>
          </p:cNvPicPr>
          <p:nvPr/>
        </p:nvPicPr>
        <p:blipFill>
          <a:blip r:embed="rId3"/>
          <a:stretch>
            <a:fillRect/>
          </a:stretch>
        </p:blipFill>
        <p:spPr>
          <a:xfrm>
            <a:off x="5859717" y="1622476"/>
            <a:ext cx="6252093" cy="2988853"/>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13164"/>
            <a:ext cx="9265752" cy="46124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First, we collected data using both web scraping and API.</a:t>
            </a:r>
          </a:p>
          <a:p>
            <a:pPr>
              <a:lnSpc>
                <a:spcPct val="100000"/>
              </a:lnSpc>
              <a:spcBef>
                <a:spcPts val="1400"/>
              </a:spcBef>
            </a:pPr>
            <a:r>
              <a:rPr lang="en-US" sz="2200" dirty="0">
                <a:solidFill>
                  <a:schemeClr val="accent3">
                    <a:lumMod val="25000"/>
                  </a:schemeClr>
                </a:solidFill>
                <a:latin typeface="Abadi" panose="020B0604020104020204" pitchFamily="34" charset="0"/>
              </a:rPr>
              <a:t>After refining the data, we analyzed it extensively.</a:t>
            </a:r>
          </a:p>
          <a:p>
            <a:pPr>
              <a:lnSpc>
                <a:spcPct val="100000"/>
              </a:lnSpc>
              <a:spcBef>
                <a:spcPts val="1400"/>
              </a:spcBef>
            </a:pPr>
            <a:r>
              <a:rPr lang="en-US" sz="2200" dirty="0">
                <a:solidFill>
                  <a:schemeClr val="accent3">
                    <a:lumMod val="25000"/>
                  </a:schemeClr>
                </a:solidFill>
                <a:latin typeface="Abadi" panose="020B0604020104020204" pitchFamily="34" charset="0"/>
              </a:rPr>
              <a:t>Using powerful visualization tools, we gained insight about SpaceX rocket launching success rate history.</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Launching success rate depends on multitude of parameters most important of which are: payload mass, orbits and launch sites.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3231718"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Two predicaments considered : successful drone ship Landing outcome and payload between 4000 and 6000.</a:t>
            </a:r>
          </a:p>
          <a:p>
            <a:pPr>
              <a:lnSpc>
                <a:spcPct val="100000"/>
              </a:lnSpc>
              <a:spcBef>
                <a:spcPts val="1400"/>
              </a:spcBef>
            </a:pPr>
            <a:r>
              <a:rPr lang="en-US" sz="2200" dirty="0">
                <a:solidFill>
                  <a:schemeClr val="accent3">
                    <a:lumMod val="25000"/>
                  </a:schemeClr>
                </a:solidFill>
                <a:latin typeface="Abadi" panose="020B0604020104020204" pitchFamily="34" charset="0"/>
              </a:rPr>
              <a:t>Key word distinct() to eliminate duplicates.</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Image 2">
            <a:extLst>
              <a:ext uri="{FF2B5EF4-FFF2-40B4-BE49-F238E27FC236}">
                <a16:creationId xmlns:a16="http://schemas.microsoft.com/office/drawing/2014/main" id="{2CFA05FA-A68B-C686-7F2E-AB38810D67E7}"/>
              </a:ext>
            </a:extLst>
          </p:cNvPr>
          <p:cNvPicPr>
            <a:picLocks noChangeAspect="1"/>
          </p:cNvPicPr>
          <p:nvPr/>
        </p:nvPicPr>
        <p:blipFill>
          <a:blip r:embed="rId3"/>
          <a:stretch>
            <a:fillRect/>
          </a:stretch>
        </p:blipFill>
        <p:spPr>
          <a:xfrm>
            <a:off x="4370745" y="1923701"/>
            <a:ext cx="7713100" cy="3010597"/>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3703667"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count() on </a:t>
            </a:r>
            <a:r>
              <a:rPr lang="en-US" sz="2200" dirty="0" err="1">
                <a:solidFill>
                  <a:schemeClr val="accent3">
                    <a:lumMod val="25000"/>
                  </a:schemeClr>
                </a:solidFill>
                <a:latin typeface="Abadi" panose="020B0604020104020204" pitchFamily="34" charset="0"/>
              </a:rPr>
              <a:t>Mission_Outcome</a:t>
            </a:r>
            <a:r>
              <a:rPr lang="en-US" sz="2200" dirty="0">
                <a:solidFill>
                  <a:schemeClr val="accent3">
                    <a:lumMod val="25000"/>
                  </a:schemeClr>
                </a:solidFill>
                <a:latin typeface="Abadi" panose="020B0604020104020204" pitchFamily="34" charset="0"/>
              </a:rPr>
              <a:t> column, we get total numbers of Success and Failure.</a:t>
            </a:r>
          </a:p>
          <a:p>
            <a:pPr>
              <a:lnSpc>
                <a:spcPct val="100000"/>
              </a:lnSpc>
              <a:spcBef>
                <a:spcPts val="1400"/>
              </a:spcBef>
            </a:pPr>
            <a:r>
              <a:rPr lang="en-US" sz="2200" dirty="0">
                <a:solidFill>
                  <a:schemeClr val="accent3">
                    <a:lumMod val="25000"/>
                  </a:schemeClr>
                </a:solidFill>
                <a:latin typeface="Abadi" panose="020B0604020104020204" pitchFamily="34" charset="0"/>
              </a:rPr>
              <a:t>As shown before us : we have 100 successful mission and only one failure.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Image 5">
            <a:extLst>
              <a:ext uri="{FF2B5EF4-FFF2-40B4-BE49-F238E27FC236}">
                <a16:creationId xmlns:a16="http://schemas.microsoft.com/office/drawing/2014/main" id="{909E771C-E666-F5A6-9479-A4D149AAC378}"/>
              </a:ext>
            </a:extLst>
          </p:cNvPr>
          <p:cNvPicPr>
            <a:picLocks noChangeAspect="1"/>
          </p:cNvPicPr>
          <p:nvPr/>
        </p:nvPicPr>
        <p:blipFill>
          <a:blip r:embed="rId3"/>
          <a:stretch>
            <a:fillRect/>
          </a:stretch>
        </p:blipFill>
        <p:spPr>
          <a:xfrm>
            <a:off x="5089423" y="2100929"/>
            <a:ext cx="7001982" cy="3120001"/>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981861"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maximum payload mass is 15600 Kg.</a:t>
            </a:r>
          </a:p>
          <a:p>
            <a:pPr>
              <a:lnSpc>
                <a:spcPct val="100000"/>
              </a:lnSpc>
              <a:spcBef>
                <a:spcPts val="1400"/>
              </a:spcBef>
            </a:pPr>
            <a:r>
              <a:rPr lang="en-US" sz="2200" dirty="0">
                <a:solidFill>
                  <a:schemeClr val="accent3">
                    <a:lumMod val="25000"/>
                  </a:schemeClr>
                </a:solidFill>
                <a:latin typeface="Abadi" panose="020B0604020104020204" pitchFamily="34" charset="0"/>
              </a:rPr>
              <a:t>Beside are the boosters who carried it.</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Image 5">
            <a:extLst>
              <a:ext uri="{FF2B5EF4-FFF2-40B4-BE49-F238E27FC236}">
                <a16:creationId xmlns:a16="http://schemas.microsoft.com/office/drawing/2014/main" id="{96606AB6-EC16-3A30-2011-54947333AC24}"/>
              </a:ext>
            </a:extLst>
          </p:cNvPr>
          <p:cNvPicPr>
            <a:picLocks noChangeAspect="1"/>
          </p:cNvPicPr>
          <p:nvPr/>
        </p:nvPicPr>
        <p:blipFill>
          <a:blip r:embed="rId3"/>
          <a:stretch>
            <a:fillRect/>
          </a:stretch>
        </p:blipFill>
        <p:spPr>
          <a:xfrm>
            <a:off x="5891810" y="1325569"/>
            <a:ext cx="6182202" cy="4583618"/>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344129" y="1445342"/>
            <a:ext cx="3362632" cy="5191431"/>
          </a:xfrm>
          <a:prstGeom prst="rect">
            <a:avLst/>
          </a:prstGeom>
        </p:spPr>
        <p:txBody>
          <a:bodyPr lIns="91440" tIns="45720" rIns="91440" bIns="45720" anchor="t">
            <a:normAutofit/>
          </a:bodyPr>
          <a:lstStyle/>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There are two </a:t>
            </a:r>
            <a:r>
              <a:rPr lang="en-US" sz="2200" dirty="0" err="1">
                <a:solidFill>
                  <a:schemeClr val="accent3">
                    <a:lumMod val="25000"/>
                  </a:schemeClr>
                </a:solidFill>
                <a:latin typeface="Abadi"/>
              </a:rPr>
              <a:t>missiong</a:t>
            </a:r>
            <a:r>
              <a:rPr lang="en-US" sz="2200" dirty="0">
                <a:solidFill>
                  <a:schemeClr val="accent3">
                    <a:lumMod val="25000"/>
                  </a:schemeClr>
                </a:solidFill>
                <a:latin typeface="Abadi"/>
              </a:rPr>
              <a:t> who’s drone ship landing failed in 2015.</a:t>
            </a:r>
          </a:p>
          <a:p>
            <a:pPr>
              <a:lnSpc>
                <a:spcPct val="100000"/>
              </a:lnSpc>
              <a:spcBef>
                <a:spcPts val="1400"/>
              </a:spcBef>
            </a:pPr>
            <a:r>
              <a:rPr lang="en-US" sz="2200" dirty="0" err="1">
                <a:solidFill>
                  <a:schemeClr val="accent3">
                    <a:lumMod val="25000"/>
                  </a:schemeClr>
                </a:solidFill>
                <a:latin typeface="Abadi"/>
              </a:rPr>
              <a:t>Substr</a:t>
            </a:r>
            <a:r>
              <a:rPr lang="en-US" sz="2200" dirty="0">
                <a:solidFill>
                  <a:schemeClr val="accent3">
                    <a:lumMod val="25000"/>
                  </a:schemeClr>
                </a:solidFill>
                <a:latin typeface="Abadi"/>
              </a:rPr>
              <a:t>() function was used to display month as column.</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Image 5">
            <a:extLst>
              <a:ext uri="{FF2B5EF4-FFF2-40B4-BE49-F238E27FC236}">
                <a16:creationId xmlns:a16="http://schemas.microsoft.com/office/drawing/2014/main" id="{9C660770-4949-BD5F-E083-B559BE8A7B8A}"/>
              </a:ext>
            </a:extLst>
          </p:cNvPr>
          <p:cNvPicPr>
            <a:picLocks noChangeAspect="1"/>
          </p:cNvPicPr>
          <p:nvPr/>
        </p:nvPicPr>
        <p:blipFill>
          <a:blip r:embed="rId3"/>
          <a:stretch>
            <a:fillRect/>
          </a:stretch>
        </p:blipFill>
        <p:spPr>
          <a:xfrm>
            <a:off x="3813824" y="1514398"/>
            <a:ext cx="8322574" cy="3829204"/>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39069" y="1427802"/>
            <a:ext cx="3919976" cy="4351338"/>
          </a:xfrm>
          <a:prstGeom prst="rect">
            <a:avLst/>
          </a:prstGeom>
        </p:spPr>
        <p:txBody>
          <a:bodyPr lIns="91440" tIns="45720" rIns="91440" bIns="45720" anchor="t"/>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landing outcomes was calculated using count().</a:t>
            </a:r>
          </a:p>
          <a:p>
            <a:pPr>
              <a:lnSpc>
                <a:spcPct val="100000"/>
              </a:lnSpc>
              <a:spcBef>
                <a:spcPts val="1400"/>
              </a:spcBef>
            </a:pPr>
            <a:r>
              <a:rPr lang="en-US" sz="2200" dirty="0">
                <a:solidFill>
                  <a:schemeClr val="accent3">
                    <a:lumMod val="25000"/>
                  </a:schemeClr>
                </a:solidFill>
                <a:latin typeface="Abadi" panose="020B0604020104020204" pitchFamily="34" charset="0"/>
              </a:rPr>
              <a:t>We get the descending order using Desc.</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Image 5">
            <a:extLst>
              <a:ext uri="{FF2B5EF4-FFF2-40B4-BE49-F238E27FC236}">
                <a16:creationId xmlns:a16="http://schemas.microsoft.com/office/drawing/2014/main" id="{3BF89DD2-0635-2CF7-CB07-22A1F05BC5B1}"/>
              </a:ext>
            </a:extLst>
          </p:cNvPr>
          <p:cNvPicPr>
            <a:picLocks noChangeAspect="1"/>
          </p:cNvPicPr>
          <p:nvPr/>
        </p:nvPicPr>
        <p:blipFill>
          <a:blip r:embed="rId3"/>
          <a:stretch>
            <a:fillRect/>
          </a:stretch>
        </p:blipFill>
        <p:spPr>
          <a:xfrm>
            <a:off x="4259412" y="1401480"/>
            <a:ext cx="7932588" cy="4262167"/>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724394" y="1543793"/>
            <a:ext cx="10530114" cy="433449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As a new competitor in space rocket launching market, we need to analyze SpaceX first phase rocket launching history. Thus, we can determine in what case the first stage can be is reusable.</a:t>
            </a:r>
          </a:p>
          <a:p>
            <a:pPr>
              <a:spcBef>
                <a:spcPts val="1400"/>
              </a:spcBef>
            </a:pPr>
            <a:r>
              <a:rPr lang="en-US" sz="2200" dirty="0">
                <a:solidFill>
                  <a:schemeClr val="accent3">
                    <a:lumMod val="25000"/>
                  </a:schemeClr>
                </a:solidFill>
                <a:latin typeface="Abadi" panose="020B0604020104020204" pitchFamily="34" charset="0"/>
              </a:rPr>
              <a:t>What parameters(orbit, payload mass, launch site) permit a higher reuse rate of 1</a:t>
            </a:r>
            <a:r>
              <a:rPr lang="en-US" sz="2200" baseline="30000" dirty="0">
                <a:solidFill>
                  <a:schemeClr val="accent3">
                    <a:lumMod val="25000"/>
                  </a:schemeClr>
                </a:solidFill>
                <a:latin typeface="Abadi" panose="020B0604020104020204" pitchFamily="34" charset="0"/>
              </a:rPr>
              <a:t>st</a:t>
            </a:r>
            <a:r>
              <a:rPr lang="en-US" sz="2200" dirty="0">
                <a:solidFill>
                  <a:schemeClr val="accent3">
                    <a:lumMod val="25000"/>
                  </a:schemeClr>
                </a:solidFill>
                <a:latin typeface="Abadi" panose="020B0604020104020204" pitchFamily="34" charset="0"/>
              </a:rPr>
              <a:t> stage, and consequently reduce the launching cost ?</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025573"/>
            <a:ext cx="2391071" cy="351723"/>
          </a:xfrm>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4155950" cy="3896749"/>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KSC site had the highest success rate with almost 42% of aver all successful landing, followed by CCAFS LC-40.</a:t>
            </a:r>
          </a:p>
          <a:p>
            <a:pPr>
              <a:lnSpc>
                <a:spcPct val="100000"/>
              </a:lnSpc>
              <a:spcBef>
                <a:spcPts val="1400"/>
              </a:spcBef>
            </a:pPr>
            <a:r>
              <a:rPr lang="en-US" sz="2200" dirty="0">
                <a:solidFill>
                  <a:schemeClr val="accent3">
                    <a:lumMod val="25000"/>
                  </a:schemeClr>
                </a:solidFill>
                <a:latin typeface="Abadi"/>
              </a:rPr>
              <a:t>VAFB got the lowest success rate.</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1"/>
            <a:ext cx="9165773" cy="480814"/>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Sites  Success Rate</a:t>
            </a:r>
          </a:p>
        </p:txBody>
      </p:sp>
      <p:pic>
        <p:nvPicPr>
          <p:cNvPr id="7" name="Image 6">
            <a:extLst>
              <a:ext uri="{FF2B5EF4-FFF2-40B4-BE49-F238E27FC236}">
                <a16:creationId xmlns:a16="http://schemas.microsoft.com/office/drawing/2014/main" id="{A42E5B8F-3F05-4428-6AA2-EE74350FCFB4}"/>
              </a:ext>
            </a:extLst>
          </p:cNvPr>
          <p:cNvPicPr>
            <a:picLocks noChangeAspect="1"/>
          </p:cNvPicPr>
          <p:nvPr/>
        </p:nvPicPr>
        <p:blipFill>
          <a:blip r:embed="rId3"/>
          <a:stretch>
            <a:fillRect/>
          </a:stretch>
        </p:blipFill>
        <p:spPr>
          <a:xfrm>
            <a:off x="5077594" y="2102862"/>
            <a:ext cx="7035748" cy="3533324"/>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34009" y="5106822"/>
            <a:ext cx="10237077" cy="1119570"/>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77% of rockets launched from KSC LC-39A got a successful landing outcome.</a:t>
            </a:r>
            <a:endParaRPr lang="en-US" dirty="0">
              <a:solidFill>
                <a:schemeClr val="accent3">
                  <a:lumMod val="25000"/>
                </a:schemeClr>
              </a:solidFill>
              <a:latin typeface="Abadi"/>
            </a:endParaRP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KSC LC-39A Success Rate</a:t>
            </a:r>
          </a:p>
        </p:txBody>
      </p:sp>
      <p:pic>
        <p:nvPicPr>
          <p:cNvPr id="4" name="Image 3">
            <a:extLst>
              <a:ext uri="{FF2B5EF4-FFF2-40B4-BE49-F238E27FC236}">
                <a16:creationId xmlns:a16="http://schemas.microsoft.com/office/drawing/2014/main" id="{B9EF7AB6-293B-3F20-A19C-4C70EACB0D07}"/>
              </a:ext>
            </a:extLst>
          </p:cNvPr>
          <p:cNvPicPr>
            <a:picLocks noChangeAspect="1"/>
          </p:cNvPicPr>
          <p:nvPr/>
        </p:nvPicPr>
        <p:blipFill>
          <a:blip r:embed="rId3"/>
          <a:stretch>
            <a:fillRect/>
          </a:stretch>
        </p:blipFill>
        <p:spPr>
          <a:xfrm>
            <a:off x="766732" y="1339715"/>
            <a:ext cx="10658535" cy="3566288"/>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825705"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Success is higher for payload mass between 2000 and 4000 kg</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Full Payload range scatter plot</a:t>
            </a:r>
          </a:p>
        </p:txBody>
      </p:sp>
      <p:pic>
        <p:nvPicPr>
          <p:cNvPr id="4" name="Image 3">
            <a:extLst>
              <a:ext uri="{FF2B5EF4-FFF2-40B4-BE49-F238E27FC236}">
                <a16:creationId xmlns:a16="http://schemas.microsoft.com/office/drawing/2014/main" id="{3F125A72-DB83-B57D-5C56-68F36B56B3B9}"/>
              </a:ext>
            </a:extLst>
          </p:cNvPr>
          <p:cNvPicPr>
            <a:picLocks noChangeAspect="1"/>
          </p:cNvPicPr>
          <p:nvPr/>
        </p:nvPicPr>
        <p:blipFill>
          <a:blip r:embed="rId3"/>
          <a:stretch>
            <a:fillRect/>
          </a:stretch>
        </p:blipFill>
        <p:spPr>
          <a:xfrm>
            <a:off x="3214380" y="1501198"/>
            <a:ext cx="8791575" cy="4524375"/>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built classification models, in a bar chart</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3139837"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Support vector machine gave the best accuracy. Because it minimized false positive.</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Image 2">
            <a:extLst>
              <a:ext uri="{FF2B5EF4-FFF2-40B4-BE49-F238E27FC236}">
                <a16:creationId xmlns:a16="http://schemas.microsoft.com/office/drawing/2014/main" id="{7B07CC67-489D-960F-1AC6-A0D8080B2409}"/>
              </a:ext>
            </a:extLst>
          </p:cNvPr>
          <p:cNvPicPr>
            <a:picLocks noChangeAspect="1"/>
          </p:cNvPicPr>
          <p:nvPr/>
        </p:nvPicPr>
        <p:blipFill>
          <a:blip r:embed="rId3"/>
          <a:stretch>
            <a:fillRect/>
          </a:stretch>
        </p:blipFill>
        <p:spPr>
          <a:xfrm>
            <a:off x="4988357" y="1448367"/>
            <a:ext cx="6002921" cy="4978844"/>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All Notebook projects are available on my </a:t>
            </a:r>
            <a:r>
              <a:rPr lang="en-US" sz="2200" dirty="0" err="1">
                <a:solidFill>
                  <a:schemeClr val="accent3">
                    <a:lumMod val="25000"/>
                  </a:schemeClr>
                </a:solidFill>
                <a:latin typeface="Abadi" panose="020B0604020104020204" pitchFamily="34" charset="0"/>
              </a:rPr>
              <a:t>github</a:t>
            </a:r>
            <a:r>
              <a:rPr lang="en-US" sz="2200" dirty="0">
                <a:solidFill>
                  <a:schemeClr val="accent3">
                    <a:lumMod val="25000"/>
                  </a:schemeClr>
                </a:solidFill>
                <a:latin typeface="Abadi" panose="020B0604020104020204" pitchFamily="34" charset="0"/>
              </a:rPr>
              <a:t> repository:</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https://github.com/Alma-Soul/Coursera.git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8400" dirty="0">
                <a:solidFill>
                  <a:schemeClr val="accent3">
                    <a:lumMod val="25000"/>
                  </a:schemeClr>
                </a:solidFill>
                <a:latin typeface="Abadi"/>
              </a:rPr>
              <a:t>Describe How Data was collected</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400" dirty="0">
                <a:solidFill>
                  <a:schemeClr val="accent3">
                    <a:lumMod val="25000"/>
                  </a:schemeClr>
                </a:solidFill>
                <a:latin typeface="Abadi"/>
              </a:rPr>
              <a:t>Data was collected in two ways: web scrapping, and SpaceX website API</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fetched REST API data using requests library and </a:t>
            </a:r>
            <a:r>
              <a:rPr lang="en-US" sz="2200" dirty="0" err="1">
                <a:solidFill>
                  <a:schemeClr val="accent3">
                    <a:lumMod val="25000"/>
                  </a:schemeClr>
                </a:solidFill>
                <a:latin typeface="Abadi" panose="020B0604020104020204" pitchFamily="34" charset="0"/>
              </a:rPr>
              <a:t>json</a:t>
            </a:r>
            <a:r>
              <a:rPr lang="en-US" sz="2200" dirty="0">
                <a:solidFill>
                  <a:schemeClr val="accent3">
                    <a:lumMod val="25000"/>
                  </a:schemeClr>
                </a:solidFill>
                <a:latin typeface="Abadi" panose="020B0604020104020204" pitchFamily="34" charset="0"/>
              </a:rPr>
              <a:t>() function.</a:t>
            </a:r>
          </a:p>
          <a:p>
            <a:pPr>
              <a:lnSpc>
                <a:spcPct val="100000"/>
              </a:lnSpc>
              <a:spcBef>
                <a:spcPts val="1400"/>
              </a:spcBef>
            </a:pPr>
            <a:r>
              <a:rPr lang="en-US" sz="2200" dirty="0">
                <a:solidFill>
                  <a:schemeClr val="accent3">
                    <a:lumMod val="25000"/>
                  </a:schemeClr>
                </a:solidFill>
                <a:latin typeface="Abadi"/>
              </a:rPr>
              <a:t>We restructured data using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 And we addressed missing values.</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https://github.com/Alma-Soul/Coursera.git</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2" name="Diagramme 1">
            <a:extLst>
              <a:ext uri="{FF2B5EF4-FFF2-40B4-BE49-F238E27FC236}">
                <a16:creationId xmlns:a16="http://schemas.microsoft.com/office/drawing/2014/main" id="{3FBFF73B-E006-EC64-D57D-EAB71D2459C1}"/>
              </a:ext>
            </a:extLst>
          </p:cNvPr>
          <p:cNvGraphicFramePr/>
          <p:nvPr>
            <p:extLst>
              <p:ext uri="{D42A27DB-BD31-4B8C-83A1-F6EECF244321}">
                <p14:modId xmlns:p14="http://schemas.microsoft.com/office/powerpoint/2010/main" val="2245665456"/>
              </p:ext>
            </p:extLst>
          </p:nvPr>
        </p:nvGraphicFramePr>
        <p:xfrm>
          <a:off x="5817588" y="1640498"/>
          <a:ext cx="6374412" cy="442003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0" y="1792288"/>
            <a:ext cx="4753175" cy="4939588"/>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requests get and beautiful soup, we scraped html tables.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https://github.com/Alma-Soul/Coursera.git</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endParaRPr lang="en-US" dirty="0">
              <a:cs typeface="Calibri"/>
            </a:endParaRPr>
          </a:p>
        </p:txBody>
      </p:sp>
      <p:graphicFrame>
        <p:nvGraphicFramePr>
          <p:cNvPr id="5" name="Diagramme 4">
            <a:extLst>
              <a:ext uri="{FF2B5EF4-FFF2-40B4-BE49-F238E27FC236}">
                <a16:creationId xmlns:a16="http://schemas.microsoft.com/office/drawing/2014/main" id="{0B5243EC-0ABB-C865-FF56-04D5D9F4525F}"/>
              </a:ext>
            </a:extLst>
          </p:cNvPr>
          <p:cNvGraphicFramePr/>
          <p:nvPr>
            <p:extLst>
              <p:ext uri="{D42A27DB-BD31-4B8C-83A1-F6EECF244321}">
                <p14:modId xmlns:p14="http://schemas.microsoft.com/office/powerpoint/2010/main" val="2698657419"/>
              </p:ext>
            </p:extLst>
          </p:nvPr>
        </p:nvGraphicFramePr>
        <p:xfrm>
          <a:off x="5873475" y="1750773"/>
          <a:ext cx="5584497" cy="42747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4DA07C5-A406-4A0D-B3E6-3856C94AC7F3}">
  <ds:schemaRefs>
    <ds:schemaRef ds:uri="http://schemas.microsoft.com/office/2006/documentManagement/types"/>
    <ds:schemaRef ds:uri="http://schemas.openxmlformats.org/package/2006/metadata/core-properties"/>
    <ds:schemaRef ds:uri="http://purl.org/dc/dcmitype/"/>
    <ds:schemaRef ds:uri="http://schemas.microsoft.com/office/infopath/2007/PartnerControls"/>
    <ds:schemaRef ds:uri="155be751-a274-42e8-93fb-f39d3b9bccc8"/>
    <ds:schemaRef ds:uri="http://purl.org/dc/elements/1.1/"/>
    <ds:schemaRef ds:uri="http://schemas.microsoft.com/office/2006/metadata/properties"/>
    <ds:schemaRef ds:uri="f80a141d-92ca-4d3d-9308-f7e7b1d44ce8"/>
    <ds:schemaRef ds:uri="http://www.w3.org/XML/1998/namespace"/>
    <ds:schemaRef ds:uri="http://purl.org/dc/te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1756</TotalTime>
  <Words>1399</Words>
  <Application>Microsoft Office PowerPoint</Application>
  <PresentationFormat>Grand écran</PresentationFormat>
  <Paragraphs>233</Paragraphs>
  <Slides>48</Slides>
  <Notes>4</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48</vt:i4>
      </vt:variant>
    </vt:vector>
  </HeadingPairs>
  <TitlesOfParts>
    <vt:vector size="55" baseType="lpstr">
      <vt:lpstr>Abadi</vt:lpstr>
      <vt:lpstr>Arial</vt:lpstr>
      <vt:lpstr>Calibri</vt:lpstr>
      <vt:lpstr>Calibri Light</vt:lpstr>
      <vt:lpstr>IBM Plex Mono SemiBold</vt:lpstr>
      <vt:lpstr>IBM Plex Mono Text</vt:lpstr>
      <vt:lpstr>Custom Design</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OUBIHI, Almahdi (ext.)</cp:lastModifiedBy>
  <cp:revision>245</cp:revision>
  <dcterms:created xsi:type="dcterms:W3CDTF">2021-04-29T18:58:34Z</dcterms:created>
  <dcterms:modified xsi:type="dcterms:W3CDTF">2024-02-16T13:12:50Z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